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5"/>
  </p:notesMasterIdLst>
  <p:handoutMasterIdLst>
    <p:handoutMasterId r:id="rId41"/>
  </p:handoutMasterIdLst>
  <p:sldIdLst>
    <p:sldId id="256" r:id="rId4"/>
    <p:sldId id="259" r:id="rId6"/>
    <p:sldId id="258" r:id="rId7"/>
    <p:sldId id="264" r:id="rId8"/>
    <p:sldId id="263" r:id="rId9"/>
    <p:sldId id="293" r:id="rId10"/>
    <p:sldId id="265" r:id="rId11"/>
    <p:sldId id="294" r:id="rId12"/>
    <p:sldId id="269" r:id="rId13"/>
    <p:sldId id="270" r:id="rId14"/>
    <p:sldId id="295" r:id="rId15"/>
    <p:sldId id="296" r:id="rId16"/>
    <p:sldId id="297" r:id="rId17"/>
    <p:sldId id="298" r:id="rId18"/>
    <p:sldId id="299" r:id="rId19"/>
    <p:sldId id="300" r:id="rId20"/>
    <p:sldId id="272" r:id="rId21"/>
    <p:sldId id="301" r:id="rId22"/>
    <p:sldId id="314" r:id="rId23"/>
    <p:sldId id="302" r:id="rId24"/>
    <p:sldId id="284" r:id="rId25"/>
    <p:sldId id="315" r:id="rId26"/>
    <p:sldId id="262" r:id="rId27"/>
    <p:sldId id="287" r:id="rId28"/>
    <p:sldId id="303" r:id="rId29"/>
    <p:sldId id="304" r:id="rId30"/>
    <p:sldId id="305" r:id="rId31"/>
    <p:sldId id="306" r:id="rId32"/>
    <p:sldId id="308" r:id="rId33"/>
    <p:sldId id="309" r:id="rId34"/>
    <p:sldId id="310" r:id="rId35"/>
    <p:sldId id="289" r:id="rId36"/>
    <p:sldId id="311" r:id="rId37"/>
    <p:sldId id="312" r:id="rId38"/>
    <p:sldId id="313" r:id="rId39"/>
    <p:sldId id="290" r:id="rId4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5" Type="http://schemas.openxmlformats.org/officeDocument/2006/relationships/commentAuthors" Target="commentAuthors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8156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8156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5440379"/>
            <a:ext cx="2971800" cy="81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5440379"/>
            <a:ext cx="2971800" cy="81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en-US" dirty="0"/>
              <a:t>Анализ сантиментов - это анализ эмоциональной окраски текстов. Данная информация может быть полезна для модели сходства текстов. </a:t>
            </a:r>
            <a:endParaRPr lang="ru-RU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en-US" dirty="0"/>
              <a:t>Отобрали методы и метрики и сравнили качества применения их на тексте</a:t>
            </a:r>
            <a:endParaRPr lang="ru-RU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en-US" dirty="0"/>
              <a:t>Мы выбрали три подхода к векторизации текстов </a:t>
            </a:r>
            <a:endParaRPr lang="ru-RU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en-US" dirty="0"/>
              <a:t>Среди фукнций подобия мы выбрали косинусное сходство </a:t>
            </a:r>
            <a:endParaRPr lang="ru-RU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ru-RU" altLang="en-US"/>
              <a:t>Приводятся кластеры метода </a:t>
            </a:r>
            <a:r>
              <a:rPr lang="en-US" altLang="ru-RU"/>
              <a:t>K-Means </a:t>
            </a:r>
            <a:r>
              <a:rPr lang="ru-RU" altLang="en-US"/>
              <a:t>на основании </a:t>
            </a:r>
            <a:endParaRPr lang="ru-RU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 descr="Изображение с аксессуаром&#10;&#10;Описание создано автоматически"/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Полилиния 13"/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0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 dirty="0"/>
              <a:t>СТИЛЬ ОБРАЗЦА ЗАГОЛОВКА</a:t>
            </a:r>
            <a:endParaRPr lang="ru-RU" dirty="0"/>
          </a:p>
        </p:txBody>
      </p:sp>
      <p:sp>
        <p:nvSpPr>
          <p:cNvPr id="12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cap="all" spc="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  <a:endParaRPr lang="ru-RU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Заголовок 21"/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  <a:endParaRPr lang="ru-RU" dirty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10" name="Овал 9"/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3"/>
          </p:nvPr>
        </p:nvSpPr>
        <p:spPr>
          <a:xfrm rot="16200000">
            <a:off x="11716511" y="6382510"/>
            <a:ext cx="566928" cy="38404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Образец текста</a:t>
            </a:r>
            <a:endParaRPr lang="ru-RU"/>
          </a:p>
          <a:p>
            <a:pPr lvl="1" rtl="0"/>
            <a:r>
              <a:rPr lang="ru-RU"/>
              <a:t>Второй уровень</a:t>
            </a:r>
            <a:endParaRPr lang="ru-RU"/>
          </a:p>
          <a:p>
            <a:pPr lvl="2" rtl="0"/>
            <a:r>
              <a:rPr lang="ru-RU"/>
              <a:t>Третий уровень</a:t>
            </a:r>
            <a:endParaRPr lang="ru-RU"/>
          </a:p>
          <a:p>
            <a:pPr lvl="3" rtl="0"/>
            <a:r>
              <a:rPr lang="ru-RU"/>
              <a:t>Четвертый уровень</a:t>
            </a:r>
            <a:endParaRPr lang="ru-RU"/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1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64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914250" y="2686350"/>
            <a:ext cx="10363500" cy="1485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Многокритериальный поиск неточных смысловых копий текстов</a:t>
            </a:r>
            <a:endParaRPr lang="en-US" sz="4000" b="1" dirty="0">
              <a:solidFill>
                <a:srgbClr val="FFFFFF"/>
              </a:solidFill>
              <a:latin typeface="Arial" panose="020B0604020202090204" pitchFamily="34" charset="0"/>
              <a:ea typeface="Arial" panose="020B0604020202090204" pitchFamily="34" charset="-122"/>
              <a:cs typeface="Arial" panose="020B0604020202090204" pitchFamily="34" charset="-120"/>
            </a:endParaRPr>
          </a:p>
          <a:p>
            <a:pPr marL="0" indent="0" algn="ctr">
              <a:buNone/>
            </a:pPr>
            <a:r>
              <a:rPr lang="en-US" sz="3200" b="1" dirty="0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
</a:t>
            </a:r>
            <a:r>
              <a:rPr lang="en-US" sz="2000" dirty="0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Анализ и применение машинного обучения в текстовых данных.</a:t>
            </a:r>
            <a:r>
              <a:rPr lang="en-US" sz="3200" b="1" dirty="0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
</a:t>
            </a:r>
            <a:r>
              <a:rPr lang="en-US" sz="2000" i="1" dirty="0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Кононенко Артём, группа ФН12-41М, работаю в ГлавНИВЦ МЛ-разработчиком</a:t>
            </a:r>
            <a:endParaRPr lang="en-US" sz="2000" i="1" dirty="0">
              <a:solidFill>
                <a:srgbClr val="FFFFFF"/>
              </a:solidFill>
              <a:latin typeface="Arial" panose="020B0604020202090204" pitchFamily="34" charset="0"/>
              <a:ea typeface="Arial" panose="020B0604020202090204" pitchFamily="34" charset="-122"/>
              <a:cs typeface="Arial" panose="020B0604020202090204" pitchFamily="34" charset="-120"/>
            </a:endParaRPr>
          </a:p>
          <a:p>
            <a:pPr marL="0" indent="0" algn="ctr">
              <a:buNone/>
            </a:pPr>
            <a:r>
              <a:rPr lang="en-US" sz="2000" i="1" dirty="0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М</a:t>
            </a:r>
            <a:r>
              <a:rPr lang="ru-RU" altLang="en-US" sz="2000" i="1" dirty="0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ГТУ</a:t>
            </a:r>
            <a:r>
              <a:rPr lang="en-US" sz="2000" i="1" dirty="0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 им</a:t>
            </a:r>
            <a:r>
              <a:rPr lang="ru-RU" altLang="en-US" sz="2000" i="1" dirty="0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.</a:t>
            </a:r>
            <a:r>
              <a:rPr lang="en-US" sz="2000" i="1" dirty="0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 Баумана, научный руководитель Виноградова М.С. </a:t>
            </a:r>
            <a:endParaRPr lang="en-US" sz="2000" i="1" dirty="0">
              <a:solidFill>
                <a:srgbClr val="FFFFFF"/>
              </a:solidFill>
              <a:latin typeface="Arial" panose="020B0604020202090204" pitchFamily="34" charset="0"/>
              <a:ea typeface="Arial" panose="020B0604020202090204" pitchFamily="34" charset="-122"/>
              <a:cs typeface="Arial" panose="020B0604020202090204" pitchFamily="34" charset="-12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600690" y="44456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2593340" y="1482725"/>
            <a:ext cx="7005955" cy="6280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LSA c </a:t>
            </a:r>
            <a:r>
              <a:rPr lang="ru-RU" altLang="en-US" sz="32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помощью </a:t>
            </a:r>
            <a:r>
              <a:rPr lang="en-US" sz="32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SVD-разложени</a:t>
            </a:r>
            <a:r>
              <a:rPr lang="ru-RU" altLang="en-US" sz="32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я</a:t>
            </a:r>
            <a:r>
              <a:rPr lang="en-US" sz="32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 частотной матрицы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3042901" y="2344259"/>
            <a:ext cx="6107047" cy="190315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Метод LSA используется для уменьшения размерности данных, что позволяет выделять скрытые темы в тексте. Этот подход улучшает понимание структуры текстового массива.</a:t>
            </a:r>
            <a:endParaRPr lang="en-US" sz="1600" dirty="0"/>
          </a:p>
        </p:txBody>
      </p:sp>
      <p:sp>
        <p:nvSpPr>
          <p:cNvPr id="7" name="Text 2"/>
          <p:cNvSpPr txBox="1"/>
          <p:nvPr/>
        </p:nvSpPr>
        <p:spPr>
          <a:xfrm>
            <a:off x="3042901" y="3859655"/>
            <a:ext cx="6107047" cy="190315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SVD-разложение помогает эффективно анализировать частотную матрицу, преобразовывая её в управляемый вид для последующего анализа и выявления важных факторов.</a:t>
            </a:r>
            <a:endParaRPr lang="en-US" sz="1600" dirty="0"/>
          </a:p>
        </p:txBody>
      </p:sp>
      <p:sp>
        <p:nvSpPr>
          <p:cNvPr id="4" name="Text Box 3"/>
          <p:cNvSpPr txBox="1"/>
          <p:nvPr/>
        </p:nvSpPr>
        <p:spPr>
          <a:xfrm>
            <a:off x="2512060" y="306070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ru-RU" altLang="en-US">
                <a:latin typeface=".AppleSystemUIFont" charset="0"/>
                <a:cs typeface=".AppleSystemUIFont" charset="0"/>
              </a:rPr>
              <a:t>–</a:t>
            </a:r>
            <a:endParaRPr lang="ru-RU" altLang="en-US">
              <a:latin typeface=".AppleSystemUIFont" charset="0"/>
              <a:cs typeface=".AppleSystemUIFont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512060" y="4627245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ru-RU" altLang="en-US">
                <a:latin typeface=".AppleSystemUIFont" charset="0"/>
                <a:cs typeface=".AppleSystemUIFont" charset="0"/>
              </a:rPr>
              <a:t>–</a:t>
            </a:r>
            <a:endParaRPr lang="ru-RU" altLang="en-US">
              <a:latin typeface=".AppleSystemUIFont" charset="0"/>
              <a:cs typeface=".AppleSystemUIFont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620770" y="215900"/>
            <a:ext cx="4507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/>
              <a:t>Метод </a:t>
            </a:r>
            <a:r>
              <a:rPr lang="en-US" altLang="ru-RU" sz="2800"/>
              <a:t>One-hot encoding</a:t>
            </a:r>
            <a:endParaRPr lang="en-US" altLang="ru-RU" sz="2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" y="1011555"/>
            <a:ext cx="4983480" cy="4835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" y="6004560"/>
            <a:ext cx="5518150" cy="656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545" y="1011555"/>
            <a:ext cx="6722745" cy="52628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2406015" y="189230"/>
            <a:ext cx="7379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/>
              <a:t>Более оптимальный метод </a:t>
            </a:r>
            <a:r>
              <a:rPr lang="en-US" altLang="ru-RU" sz="2800"/>
              <a:t>TF-IDF</a:t>
            </a:r>
            <a:endParaRPr lang="en-US" altLang="ru-RU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" y="1148080"/>
            <a:ext cx="5022215" cy="32118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945" y="711200"/>
            <a:ext cx="7171055" cy="57359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0965" y="0"/>
            <a:ext cx="6781800" cy="685800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9010015" y="2700020"/>
            <a:ext cx="221615" cy="1025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 rot="16200000">
            <a:off x="7948930" y="2551430"/>
            <a:ext cx="23666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000"/>
              <a:t>Третий компонент</a:t>
            </a:r>
            <a:endParaRPr lang="ru-RU" altLang="en-US"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85" y="2359660"/>
            <a:ext cx="3937000" cy="37261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639570" y="595630"/>
            <a:ext cx="8542020" cy="595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en-US" sz="2400"/>
              <a:t>И</a:t>
            </a:r>
            <a:r>
              <a:rPr lang="en-US" altLang="en-US" sz="2400"/>
              <a:t>спольз</a:t>
            </a:r>
            <a:r>
              <a:rPr lang="ru-RU" altLang="en-US" sz="2400"/>
              <a:t>ование</a:t>
            </a:r>
            <a:r>
              <a:rPr lang="en-US" altLang="en-US" sz="2400"/>
              <a:t> SHAP values </a:t>
            </a:r>
            <a:r>
              <a:rPr lang="ru-RU" altLang="en-US" sz="2400"/>
              <a:t>для интерпретации модели</a:t>
            </a:r>
            <a:endParaRPr lang="ru-RU" alt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3910965"/>
            <a:ext cx="2630170" cy="2223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290" y="1191260"/>
            <a:ext cx="4772025" cy="5666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690" y="1350010"/>
            <a:ext cx="42926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3045"/>
            <a:ext cx="5560695" cy="63925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00" y="1383030"/>
            <a:ext cx="6907530" cy="48139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5875" y="1400810"/>
            <a:ext cx="6886575" cy="4584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" y="1400810"/>
            <a:ext cx="4629785" cy="30753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239770" y="541020"/>
            <a:ext cx="5501005" cy="54610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Aft>
                <a:spcPct val="60000"/>
              </a:spcAft>
            </a:pPr>
            <a:r>
              <a:rPr lang="en-US" altLang="zh-CN" sz="1600" b="1" i="0">
                <a:latin typeface="system-ui"/>
                <a:ea typeface="system-ui"/>
              </a:rPr>
              <a:t>Добавляем трансформер для сравнения</a:t>
            </a:r>
            <a:endParaRPr lang="en-US" altLang="zh-CN" sz="1600" b="1" i="0">
              <a:latin typeface="system-ui"/>
              <a:ea typeface="system-u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" y="4575810"/>
            <a:ext cx="242570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465500" y="378525"/>
            <a:ext cx="10876200" cy="628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1E395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Связь между сентиментами и анализом текстового сходства</a:t>
            </a:r>
            <a:endParaRPr lang="en-US" sz="3200" dirty="0"/>
          </a:p>
        </p:txBody>
      </p:sp>
      <p:sp>
        <p:nvSpPr>
          <p:cNvPr id="4" name="Text 1"/>
          <p:cNvSpPr txBox="1"/>
          <p:nvPr/>
        </p:nvSpPr>
        <p:spPr>
          <a:xfrm>
            <a:off x="3432625" y="3938200"/>
            <a:ext cx="7398600" cy="1216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1E395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Включение анализа сентиментов в модели сходства текстов помогает обнаруживать неочевидные сходства. Это может существенно улучшить результаты анализа данных.</a:t>
            </a:r>
            <a:endParaRPr lang="en-US" sz="1500" dirty="0"/>
          </a:p>
        </p:txBody>
      </p:sp>
      <p:sp>
        <p:nvSpPr>
          <p:cNvPr id="5" name="Text 2"/>
          <p:cNvSpPr txBox="1"/>
          <p:nvPr/>
        </p:nvSpPr>
        <p:spPr>
          <a:xfrm>
            <a:off x="3826150" y="1443250"/>
            <a:ext cx="7451400" cy="125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1E395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Определение сентиментальных элементов в тексте влияет на восприятие сходства между текстами. Это позволяет более точно оценивать эмоциональный фон документов.</a:t>
            </a:r>
            <a:endParaRPr lang="en-US" sz="1500" dirty="0"/>
          </a:p>
        </p:txBody>
      </p:sp>
      <p:sp>
        <p:nvSpPr>
          <p:cNvPr id="6" name="Text 3"/>
          <p:cNvSpPr txBox="1"/>
          <p:nvPr/>
        </p:nvSpPr>
        <p:spPr>
          <a:xfrm>
            <a:off x="3642850" y="2699125"/>
            <a:ext cx="7634700" cy="1239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1E395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Методы анализа сентиментности могут улучшить контекстное понимание текстов. Это способствует более эффективному поиску семантически близких текстов.</a:t>
            </a:r>
            <a:endParaRPr lang="en-US" sz="1500" dirty="0"/>
          </a:p>
        </p:txBody>
      </p:sp>
      <p:sp>
        <p:nvSpPr>
          <p:cNvPr id="7" name="Text 4"/>
          <p:cNvSpPr txBox="1"/>
          <p:nvPr/>
        </p:nvSpPr>
        <p:spPr>
          <a:xfrm>
            <a:off x="3263961" y="5154700"/>
            <a:ext cx="7149600" cy="1278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1E395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Сочетание анализа сентиментов и текстового сходства позволяет учитывать эмоциональные аспекты, делая выводы об отношении текстов более точными.</a:t>
            </a:r>
            <a:endParaRPr lang="en-US" sz="1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266950" y="6175375"/>
            <a:ext cx="95973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Используемая модель</a:t>
            </a:r>
            <a:r>
              <a:rPr lang="en-US" altLang="ru-RU"/>
              <a:t>: </a:t>
            </a:r>
            <a:r>
              <a:rPr lang="en-US" altLang="en-US"/>
              <a:t>'nlptown/bert-base-multilingual-uncased-sentiment'</a:t>
            </a:r>
            <a:endParaRPr lang="en-US"/>
          </a:p>
        </p:txBody>
      </p:sp>
      <p:sp>
        <p:nvSpPr>
          <p:cNvPr id="3" name="Text 0"/>
          <p:cNvSpPr txBox="1"/>
          <p:nvPr/>
        </p:nvSpPr>
        <p:spPr>
          <a:xfrm>
            <a:off x="465500" y="378525"/>
            <a:ext cx="10876200" cy="6285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</a:pPr>
            <a:r>
              <a:rPr lang="en-US" sz="3200" b="1" dirty="0">
                <a:solidFill>
                  <a:srgbClr val="1E395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Связь между сентиментами и анализом текстового сходства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830" y="1517650"/>
            <a:ext cx="10147300" cy="177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3789045"/>
            <a:ext cx="8966200" cy="1892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1457960" y="189865"/>
            <a:ext cx="9631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Результаты объединения моделей</a:t>
            </a:r>
            <a:r>
              <a:rPr lang="en-US" altLang="ru-RU"/>
              <a:t> </a:t>
            </a:r>
            <a:r>
              <a:rPr lang="ru-RU" altLang="en-US"/>
              <a:t>для 120 тыс. новостных текстов AG News</a:t>
            </a:r>
            <a:r>
              <a:rPr lang="en-US" altLang="ru-RU"/>
              <a:t> (4 </a:t>
            </a:r>
            <a:r>
              <a:rPr lang="ru-RU" altLang="en-US"/>
              <a:t>класса</a:t>
            </a:r>
            <a:r>
              <a:rPr lang="en-US" altLang="ru-RU"/>
              <a:t>)</a:t>
            </a:r>
            <a:r>
              <a:rPr lang="ru-RU" altLang="en-US"/>
              <a:t> </a:t>
            </a:r>
            <a:endParaRPr lang="ru-RU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290" y="558165"/>
            <a:ext cx="10943590" cy="62249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598663" y="2478475"/>
            <a:ext cx="5162100" cy="1678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altLang="en-US" sz="1600" dirty="0">
                <a:solidFill>
                  <a:srgbClr val="1C3354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Многокритериальный поиск неточных смысловых копий текста — это задача</a:t>
            </a:r>
            <a:r>
              <a:rPr lang="ru-RU" altLang="en-US" sz="1600" dirty="0">
                <a:solidFill>
                  <a:srgbClr val="1C3354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 </a:t>
            </a:r>
            <a:r>
              <a:rPr lang="en-US" altLang="en-US" sz="1600" dirty="0">
                <a:solidFill>
                  <a:srgbClr val="1C3354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обнаружения текстов, которые, хотя и не являются точными дубликатами,</a:t>
            </a:r>
            <a:r>
              <a:rPr lang="ru-RU" altLang="en-US" sz="1600" dirty="0">
                <a:solidFill>
                  <a:srgbClr val="1C3354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 </a:t>
            </a:r>
            <a:r>
              <a:rPr lang="en-US" altLang="en-US" sz="1600" dirty="0">
                <a:solidFill>
                  <a:srgbClr val="1C3354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передают схожий смысл с исходным текстом.</a:t>
            </a:r>
            <a:endParaRPr lang="en-US" sz="1600" dirty="0"/>
          </a:p>
        </p:txBody>
      </p:sp>
      <p:sp>
        <p:nvSpPr>
          <p:cNvPr id="4" name="Text 1"/>
          <p:cNvSpPr txBox="1"/>
          <p:nvPr/>
        </p:nvSpPr>
        <p:spPr>
          <a:xfrm>
            <a:off x="6556388" y="5189450"/>
            <a:ext cx="5162100" cy="1678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1C3354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  <a:sym typeface="+mn-ea"/>
              </a:rPr>
              <a:t>Основные сферы применения данного поиска включают в себя обнаружение плагиата, оптимизацию поисковиков</a:t>
            </a:r>
            <a:r>
              <a:rPr lang="ru-RU" altLang="en-US" sz="1600" dirty="0">
                <a:solidFill>
                  <a:srgbClr val="1C3354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  <a:sym typeface="+mn-ea"/>
              </a:rPr>
              <a:t>ых запросов, </a:t>
            </a:r>
            <a:r>
              <a:rPr lang="en-US" sz="1600" dirty="0">
                <a:solidFill>
                  <a:srgbClr val="1C3354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  <a:sym typeface="+mn-ea"/>
              </a:rPr>
              <a:t>фильтрацию схожего контента </a:t>
            </a:r>
            <a:r>
              <a:rPr lang="ru-RU" altLang="en-US" sz="1600" dirty="0">
                <a:solidFill>
                  <a:srgbClr val="1C3354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  <a:sym typeface="+mn-ea"/>
              </a:rPr>
              <a:t>и др</a:t>
            </a:r>
            <a:r>
              <a:rPr lang="en-US" sz="1600" dirty="0">
                <a:solidFill>
                  <a:srgbClr val="1C3354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  <a:sym typeface="+mn-ea"/>
              </a:rPr>
              <a:t>.</a:t>
            </a:r>
            <a:endParaRPr lang="en-US" sz="1600" dirty="0"/>
          </a:p>
        </p:txBody>
      </p:sp>
      <p:sp>
        <p:nvSpPr>
          <p:cNvPr id="5" name="Text 2"/>
          <p:cNvSpPr txBox="1"/>
          <p:nvPr/>
        </p:nvSpPr>
        <p:spPr>
          <a:xfrm>
            <a:off x="431237" y="3812675"/>
            <a:ext cx="5162100" cy="1678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altLang="en-US" sz="1600" dirty="0">
                <a:solidFill>
                  <a:srgbClr val="1C3354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В данной задаче учитыва</a:t>
            </a:r>
            <a:r>
              <a:rPr lang="ru-RU" altLang="en-US" sz="1600" dirty="0">
                <a:solidFill>
                  <a:srgbClr val="1C3354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ются такие критерии сходства, как </a:t>
            </a:r>
            <a:r>
              <a:rPr lang="en-US" altLang="en-US" sz="1600" dirty="0">
                <a:solidFill>
                  <a:srgbClr val="1C3354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семантическ</a:t>
            </a:r>
            <a:r>
              <a:rPr lang="ru-RU" altLang="en-US" sz="1600" dirty="0">
                <a:solidFill>
                  <a:srgbClr val="1C3354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ая</a:t>
            </a:r>
            <a:r>
              <a:rPr lang="en-US" altLang="en-US" sz="1600" dirty="0">
                <a:solidFill>
                  <a:srgbClr val="1C3354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 </a:t>
            </a:r>
            <a:r>
              <a:rPr lang="ru-RU" altLang="en-US" sz="1600" dirty="0">
                <a:solidFill>
                  <a:srgbClr val="1C3354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и синтаксическая </a:t>
            </a:r>
            <a:r>
              <a:rPr lang="en-US" altLang="en-US" sz="1600" dirty="0">
                <a:solidFill>
                  <a:srgbClr val="1C3354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близость, стилистические особенности и другие параметры.</a:t>
            </a:r>
            <a:endParaRPr lang="en-US" altLang="en-US" sz="1600" dirty="0">
              <a:solidFill>
                <a:srgbClr val="1C3354"/>
              </a:solidFill>
              <a:latin typeface="Arial" panose="020B0604020202090204" pitchFamily="34" charset="0"/>
              <a:ea typeface="Arial" panose="020B0604020202090204" pitchFamily="34" charset="-122"/>
              <a:cs typeface="Arial" panose="020B0604020202090204" pitchFamily="34" charset="-120"/>
            </a:endParaRPr>
          </a:p>
          <a:p>
            <a:pPr marL="0" indent="0" algn="r">
              <a:buNone/>
            </a:pPr>
            <a:endParaRPr lang="en-US" sz="1600" dirty="0"/>
          </a:p>
        </p:txBody>
      </p:sp>
      <p:sp>
        <p:nvSpPr>
          <p:cNvPr id="6" name="Text 3"/>
          <p:cNvSpPr txBox="1"/>
          <p:nvPr/>
        </p:nvSpPr>
        <p:spPr>
          <a:xfrm>
            <a:off x="322580" y="631825"/>
            <a:ext cx="11576050" cy="6280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ru-RU" altLang="en-US" sz="32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Значимость </a:t>
            </a:r>
            <a:r>
              <a:rPr lang="en-US" sz="32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многокритериального поиска</a:t>
            </a:r>
            <a:endParaRPr lang="en-US" sz="3200" dirty="0"/>
          </a:p>
        </p:txBody>
      </p:sp>
      <p:sp>
        <p:nvSpPr>
          <p:cNvPr id="7" name="Text 4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2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1277620" y="697230"/>
            <a:ext cx="9128125" cy="5064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AutoNum type="arabicPeriod"/>
            </a:pPr>
            <a:r>
              <a:rPr lang="ru-RU" altLang="en-US"/>
              <a:t>Исследовали </a:t>
            </a:r>
            <a:r>
              <a:rPr lang="en-US" altLang="en-US"/>
              <a:t>метрик</a:t>
            </a:r>
            <a:r>
              <a:rPr lang="ru-RU" altLang="en-US"/>
              <a:t>и качества перевода текстов. </a:t>
            </a:r>
            <a:r>
              <a:rPr lang="en-US" altLang="ru-RU"/>
              <a:t>BERTScore </a:t>
            </a:r>
            <a:r>
              <a:rPr lang="ru-RU" altLang="en-US"/>
              <a:t>показал </a:t>
            </a:r>
            <a:r>
              <a:rPr lang="en-US" altLang="en-US"/>
              <a:t>наивысшую корреляцию с человеческой оценкой</a:t>
            </a:r>
            <a:r>
              <a:rPr lang="ru-RU" altLang="en-US"/>
              <a:t>. </a:t>
            </a:r>
            <a:endParaRPr lang="en-US" altLang="en-US"/>
          </a:p>
          <a:p>
            <a:pPr marL="342900" indent="-342900">
              <a:buAutoNum type="arabicPeriod"/>
            </a:pPr>
            <a:endParaRPr lang="en-US" altLang="en-US"/>
          </a:p>
          <a:p>
            <a:pPr marL="342900" indent="-342900">
              <a:buAutoNum type="arabicPeriod"/>
            </a:pPr>
            <a:r>
              <a:rPr lang="ru-RU"/>
              <a:t>Сравнили методы векторизации. </a:t>
            </a:r>
            <a:r>
              <a:rPr lang="en-US" altLang="en-US"/>
              <a:t>Sentence-BERT показал наиболее объективные результаты</a:t>
            </a:r>
            <a:r>
              <a:rPr lang="ru-RU" altLang="en-US"/>
              <a:t>. </a:t>
            </a:r>
            <a:endParaRPr lang="ru-RU" altLang="en-US"/>
          </a:p>
          <a:p>
            <a:pPr marL="342900" indent="-342900">
              <a:buAutoNum type="arabicPeriod"/>
            </a:pPr>
            <a:endParaRPr lang="en-US" altLang="en-US"/>
          </a:p>
          <a:p>
            <a:pPr marL="342900" indent="-342900">
              <a:buAutoNum type="arabicPeriod"/>
            </a:pPr>
            <a:r>
              <a:rPr lang="ru-RU" altLang="en-US"/>
              <a:t>К</a:t>
            </a:r>
            <a:r>
              <a:rPr lang="en-US" altLang="en-US"/>
              <a:t>ластеризация</a:t>
            </a:r>
            <a:r>
              <a:rPr lang="ru-RU" altLang="en-US"/>
              <a:t> алгоритмом </a:t>
            </a:r>
            <a:r>
              <a:rPr lang="en-US" altLang="en-US"/>
              <a:t>K-Means</a:t>
            </a:r>
            <a:r>
              <a:rPr lang="ru-RU" altLang="en-US"/>
              <a:t> лучше разделяет на кластеры данные, полученные с помощью</a:t>
            </a:r>
            <a:r>
              <a:rPr lang="en-US" altLang="ru-RU"/>
              <a:t> </a:t>
            </a:r>
            <a:r>
              <a:rPr lang="en-US" altLang="en-US">
                <a:sym typeface="+mn-ea"/>
              </a:rPr>
              <a:t>Sentence-BERT. </a:t>
            </a:r>
            <a:endParaRPr lang="en-US" altLang="en-US">
              <a:sym typeface="+mn-ea"/>
            </a:endParaRPr>
          </a:p>
          <a:p>
            <a:pPr marL="342900" indent="-342900">
              <a:buAutoNum type="arabicPeriod"/>
            </a:pPr>
            <a:endParaRPr lang="en-US" altLang="en-US"/>
          </a:p>
          <a:p>
            <a:pPr marL="342900" indent="-342900">
              <a:buAutoNum type="arabicPeriod"/>
            </a:pPr>
            <a:r>
              <a:rPr lang="en-US" altLang="en-US"/>
              <a:t>LSA, </a:t>
            </a:r>
            <a:r>
              <a:rPr lang="ru-RU" altLang="en-US"/>
              <a:t>визуализация на двух- и трёхмерных графиках. Метод </a:t>
            </a:r>
            <a:r>
              <a:rPr lang="en-US" altLang="en-US"/>
              <a:t>TF-IDF</a:t>
            </a:r>
            <a:r>
              <a:rPr lang="ru-RU" altLang="en-US"/>
              <a:t> </a:t>
            </a:r>
            <a:r>
              <a:rPr lang="en-US" altLang="en-US"/>
              <a:t>показал</a:t>
            </a:r>
            <a:r>
              <a:rPr lang="ru-RU" altLang="en-US"/>
              <a:t> </a:t>
            </a:r>
            <a:r>
              <a:rPr lang="en-US" altLang="en-US"/>
              <a:t>более точное образование кластеров схожих слов</a:t>
            </a:r>
            <a:r>
              <a:rPr lang="ru-RU" altLang="en-US"/>
              <a:t>, чем </a:t>
            </a:r>
            <a:r>
              <a:rPr lang="en-US" altLang="ru-RU"/>
              <a:t>one-hot encoding.</a:t>
            </a:r>
            <a:endParaRPr lang="en-US" altLang="ru-RU"/>
          </a:p>
          <a:p>
            <a:pPr marL="342900" indent="-342900">
              <a:buAutoNum type="arabicPeriod"/>
            </a:pPr>
            <a:endParaRPr lang="en-US" altLang="en-US"/>
          </a:p>
          <a:p>
            <a:pPr marL="342900" indent="-342900">
              <a:buAutoNum type="arabicPeriod"/>
            </a:pPr>
            <a:r>
              <a:rPr lang="ru-RU"/>
              <a:t>Построили алгоритмы нахождения значимых для сходства текста слов и  для эмоциональной окраски текста </a:t>
            </a:r>
            <a:r>
              <a:rPr lang="en-US" altLang="ru-RU"/>
              <a:t>n-</a:t>
            </a:r>
            <a:r>
              <a:rPr lang="ru-RU" altLang="en-US"/>
              <a:t>грамм</a:t>
            </a:r>
            <a:r>
              <a:rPr lang="ru-RU"/>
              <a:t>. </a:t>
            </a:r>
            <a:endParaRPr lang="ru-RU"/>
          </a:p>
          <a:p>
            <a:pPr marL="342900" indent="-342900">
              <a:buAutoNum type="arabicPeriod"/>
            </a:pPr>
            <a:endParaRPr lang="en-US" altLang="ru-RU"/>
          </a:p>
          <a:p>
            <a:pPr marL="342900" indent="-342900">
              <a:buAutoNum type="arabicPeriod"/>
            </a:pPr>
            <a:r>
              <a:rPr lang="ru-RU" altLang="en-US"/>
              <a:t>Путём сравнения разобавление признаков моделей сходства текстов, сентиментов, классификации и кластеризации увеличило метрики</a:t>
            </a:r>
            <a:r>
              <a:rPr lang="en-US" altLang="ru-RU"/>
              <a:t> </a:t>
            </a:r>
            <a:r>
              <a:rPr lang="ru-RU" altLang="en-US"/>
              <a:t>классификации </a:t>
            </a:r>
            <a:endParaRPr lang="ru-RU" altLang="en-US"/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ru-RU" altLang="en-US"/>
              <a:t> </a:t>
            </a:r>
            <a:r>
              <a:rPr lang="en-US" altLang="ru-RU"/>
              <a:t>precision с 0.684 до </a:t>
            </a:r>
            <a:r>
              <a:rPr lang="ru-RU" altLang="en-US"/>
              <a:t>0.938,</a:t>
            </a:r>
            <a:endParaRPr lang="ru-RU" altLang="en-US"/>
          </a:p>
          <a:p>
            <a:pPr marL="285750" indent="-285750">
              <a:lnSpc>
                <a:spcPct val="110000"/>
              </a:lnSpc>
              <a:buFont typeface="Arial" panose="020B0604020202090204" pitchFamily="34" charset="0"/>
              <a:buChar char="•"/>
            </a:pPr>
            <a:r>
              <a:rPr lang="ru-RU" altLang="en-US"/>
              <a:t> </a:t>
            </a:r>
            <a:r>
              <a:rPr lang="en-US" altLang="ru-RU"/>
              <a:t>recall</a:t>
            </a:r>
            <a:r>
              <a:rPr lang="ru-RU" altLang="en-US"/>
              <a:t> с 0</a:t>
            </a:r>
            <a:r>
              <a:rPr lang="en-US" altLang="ru-RU"/>
              <a:t>.678 </a:t>
            </a:r>
            <a:r>
              <a:rPr lang="ru-RU" altLang="en-US"/>
              <a:t>до 0.844</a:t>
            </a:r>
            <a:r>
              <a:rPr lang="en-US" altLang="ru-RU"/>
              <a:t>, </a:t>
            </a:r>
            <a:endParaRPr lang="en-US" altLang="ru-RU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ru-RU" altLang="en-US"/>
              <a:t> </a:t>
            </a:r>
            <a:r>
              <a:rPr lang="en-US" altLang="ru-RU"/>
              <a:t>f1 </a:t>
            </a:r>
            <a:r>
              <a:rPr lang="ru-RU" altLang="en-US"/>
              <a:t>с </a:t>
            </a:r>
            <a:r>
              <a:rPr lang="en-US" altLang="ru-RU"/>
              <a:t>0.6</a:t>
            </a:r>
            <a:r>
              <a:rPr lang="ru-RU" altLang="en-US"/>
              <a:t>81</a:t>
            </a:r>
            <a:r>
              <a:rPr lang="en-US" altLang="ru-RU"/>
              <a:t> </a:t>
            </a:r>
            <a:r>
              <a:rPr lang="ru-RU" altLang="en-US"/>
              <a:t>до 0.888.</a:t>
            </a:r>
            <a:endParaRPr lang="ru-RU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4475480" y="236855"/>
            <a:ext cx="324104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Результаты работы</a:t>
            </a:r>
            <a:endParaRPr 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04500" y="2031800"/>
            <a:ext cx="3725700" cy="1268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altLang="en-US" sz="1400" dirty="0"/>
              <a:t>Sitikhu P. A Comparison of Semantic Similarity Methods for Maximum Human</a:t>
            </a:r>
            <a:endParaRPr lang="en-US" altLang="en-US" sz="1400" dirty="0"/>
          </a:p>
          <a:p>
            <a:pPr marL="0" indent="0" algn="l">
              <a:buNone/>
            </a:pPr>
            <a:r>
              <a:rPr lang="en-US" altLang="en-US" sz="1400" dirty="0"/>
              <a:t>Interpretability // arXiv:1910.09129v2 [cs.IR]. – 2019. – Oct. – Access Mode:</a:t>
            </a:r>
            <a:endParaRPr lang="en-US" altLang="en-US" sz="1400" dirty="0"/>
          </a:p>
          <a:p>
            <a:pPr marL="0" indent="0" algn="l">
              <a:buNone/>
            </a:pPr>
            <a:r>
              <a:rPr lang="en-US" altLang="en-US" sz="1400" dirty="0"/>
              <a:t>https://arxiv.org/pdf/1910.09129.pdf (online; accessed: 2021-06-15).</a:t>
            </a:r>
            <a:endParaRPr lang="en-US" altLang="en-US" sz="1400" dirty="0"/>
          </a:p>
        </p:txBody>
      </p:sp>
      <p:sp>
        <p:nvSpPr>
          <p:cNvPr id="5" name="Text 2"/>
          <p:cNvSpPr txBox="1"/>
          <p:nvPr/>
        </p:nvSpPr>
        <p:spPr>
          <a:xfrm>
            <a:off x="8026400" y="2628075"/>
            <a:ext cx="3606900" cy="1268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altLang="en-US" sz="1400" dirty="0"/>
              <a:t>Prasetya D.D., Wibawa A.P., Hirashima T. The performance of text similarity</a:t>
            </a:r>
            <a:endParaRPr lang="en-US" altLang="en-US" sz="1400" dirty="0"/>
          </a:p>
          <a:p>
            <a:pPr marL="0" indent="0" algn="l">
              <a:buNone/>
            </a:pPr>
            <a:r>
              <a:rPr lang="en-US" altLang="en-US" sz="1400" dirty="0"/>
              <a:t>algorithms. // International Journal of Advances in Intelligent Informatics 4(1). –</a:t>
            </a:r>
            <a:endParaRPr lang="en-US" altLang="en-US" sz="1400" dirty="0"/>
          </a:p>
          <a:p>
            <a:pPr marL="0" indent="0" algn="l">
              <a:buNone/>
            </a:pPr>
            <a:r>
              <a:rPr lang="en-US" altLang="en-US" sz="1400" dirty="0"/>
              <a:t>2018. – May. – P.63–69.</a:t>
            </a:r>
            <a:endParaRPr lang="en-US" altLang="en-US" sz="1400" dirty="0"/>
          </a:p>
        </p:txBody>
      </p:sp>
      <p:sp>
        <p:nvSpPr>
          <p:cNvPr id="6" name="Text 3"/>
          <p:cNvSpPr txBox="1"/>
          <p:nvPr/>
        </p:nvSpPr>
        <p:spPr>
          <a:xfrm>
            <a:off x="516200" y="4417275"/>
            <a:ext cx="3725700" cy="115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altLang="en-US" sz="1400" dirty="0"/>
              <a:t>Jalilifard A. Semantic Sensitive TF-IDF to Determine Word Relevance in</a:t>
            </a:r>
            <a:endParaRPr lang="en-US" altLang="en-US" sz="1400" dirty="0"/>
          </a:p>
          <a:p>
            <a:pPr marL="0" indent="0" algn="l">
              <a:buNone/>
            </a:pPr>
            <a:r>
              <a:rPr lang="en-US" altLang="en-US" sz="1400" dirty="0"/>
              <a:t>Documents. // arXiv:2001.09896v2 [cs.IR]. – 2021. – Jan. – Access Mode:</a:t>
            </a:r>
            <a:endParaRPr lang="en-US" altLang="en-US" sz="1400" dirty="0"/>
          </a:p>
          <a:p>
            <a:pPr marL="0" indent="0" algn="l">
              <a:buNone/>
            </a:pPr>
            <a:r>
              <a:rPr lang="en-US" altLang="en-US" sz="1400" dirty="0"/>
              <a:t>https://arxiv.org/pdf/2001.09896.pdf (online; accessed: 2021-06-18).</a:t>
            </a:r>
            <a:endParaRPr lang="en-US" altLang="en-US" sz="1400" dirty="0"/>
          </a:p>
        </p:txBody>
      </p:sp>
      <p:sp>
        <p:nvSpPr>
          <p:cNvPr id="7" name="Text 4"/>
          <p:cNvSpPr txBox="1"/>
          <p:nvPr/>
        </p:nvSpPr>
        <p:spPr>
          <a:xfrm>
            <a:off x="8026400" y="4973775"/>
            <a:ext cx="3606900" cy="1268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altLang="en-US" sz="1400" dirty="0"/>
              <a:t>Kaggle: News dataset from Lenta.Ru. – 2021. – Access Mode:</a:t>
            </a:r>
            <a:endParaRPr lang="en-US" altLang="en-US" sz="1400" dirty="0"/>
          </a:p>
          <a:p>
            <a:pPr marL="0" indent="0" algn="l">
              <a:buNone/>
            </a:pPr>
            <a:r>
              <a:rPr lang="en-US" altLang="en-US" sz="1400" dirty="0"/>
              <a:t>https://www.kaggle.com/yutkin/corpus-of-russian-news-articles-from-lenta/ (online;</a:t>
            </a:r>
            <a:endParaRPr lang="en-US" altLang="en-US" sz="1400" dirty="0"/>
          </a:p>
          <a:p>
            <a:pPr marL="0" indent="0" algn="l">
              <a:buNone/>
            </a:pPr>
            <a:r>
              <a:rPr lang="en-US" altLang="en-US" sz="1400" dirty="0"/>
              <a:t>accessed: 2021-06-23).</a:t>
            </a:r>
            <a:endParaRPr lang="en-US" altLang="en-US" sz="1400" dirty="0"/>
          </a:p>
        </p:txBody>
      </p:sp>
      <p:sp>
        <p:nvSpPr>
          <p:cNvPr id="8" name="Text 5"/>
          <p:cNvSpPr txBox="1"/>
          <p:nvPr/>
        </p:nvSpPr>
        <p:spPr>
          <a:xfrm>
            <a:off x="398600" y="482825"/>
            <a:ext cx="11394900" cy="738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1C3354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Список литературы</a:t>
            </a:r>
            <a:endParaRPr lang="en-US" sz="3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2287270" y="2884805"/>
            <a:ext cx="7617460" cy="1088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ru-RU" altLang="en-US" sz="3200"/>
              <a:t>Дополнительная информация (метрики)</a:t>
            </a:r>
            <a:endParaRPr lang="ru-RU" altLang="en-US" sz="3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896496" y="2857252"/>
            <a:ext cx="3806700" cy="600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Text 1"/>
          <p:cNvSpPr txBox="1"/>
          <p:nvPr/>
        </p:nvSpPr>
        <p:spPr>
          <a:xfrm>
            <a:off x="593525" y="1222350"/>
            <a:ext cx="11004900" cy="677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Формулы для метрик BLEU, ROUGE, METEOR</a:t>
            </a:r>
            <a:endParaRPr lang="en-US" sz="3200" dirty="0"/>
          </a:p>
        </p:txBody>
      </p:sp>
      <p:sp>
        <p:nvSpPr>
          <p:cNvPr id="5" name="Text 2"/>
          <p:cNvSpPr txBox="1"/>
          <p:nvPr/>
        </p:nvSpPr>
        <p:spPr>
          <a:xfrm>
            <a:off x="589875" y="2955038"/>
            <a:ext cx="3339600" cy="431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BLEU </a:t>
            </a:r>
            <a:r>
              <a:rPr lang="ru-RU" alt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– </a:t>
            </a:r>
            <a:r>
              <a:rPr lang="ru-RU" sz="1600" dirty="0">
                <a:sym typeface="+mn-ea"/>
              </a:rPr>
              <a:t>это отношение количества совпадающих слов к общему количеству слов в предложении гипотезы (</a:t>
            </a:r>
            <a:r>
              <a:rPr lang="ru-RU" sz="1600" dirty="0" err="1">
                <a:sym typeface="+mn-ea"/>
              </a:rPr>
              <a:t>traduction</a:t>
            </a:r>
            <a:r>
              <a:rPr lang="ru-RU" sz="1600" dirty="0">
                <a:sym typeface="+mn-ea"/>
              </a:rPr>
              <a:t>), ориентированная на </a:t>
            </a:r>
            <a:r>
              <a:rPr lang="en-US" sz="1600" dirty="0">
                <a:sym typeface="+mn-ea"/>
              </a:rPr>
              <a:t>precision</a:t>
            </a:r>
            <a:r>
              <a:rPr 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.</a:t>
            </a:r>
            <a:endParaRPr lang="en-US" sz="1600" dirty="0"/>
          </a:p>
        </p:txBody>
      </p:sp>
      <p:sp>
        <p:nvSpPr>
          <p:cNvPr id="6" name="Text 3"/>
          <p:cNvSpPr txBox="1"/>
          <p:nvPr/>
        </p:nvSpPr>
        <p:spPr>
          <a:xfrm>
            <a:off x="4207675" y="2955038"/>
            <a:ext cx="3862200" cy="1908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1600" dirty="0"/>
          </a:p>
        </p:txBody>
      </p:sp>
      <p:sp>
        <p:nvSpPr>
          <p:cNvPr id="7" name="Text 4"/>
          <p:cNvSpPr txBox="1"/>
          <p:nvPr/>
        </p:nvSpPr>
        <p:spPr>
          <a:xfrm>
            <a:off x="8258825" y="2955038"/>
            <a:ext cx="3339600" cy="1662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1600" dirty="0"/>
          </a:p>
        </p:txBody>
      </p:sp>
      <p:graphicFrame>
        <p:nvGraphicFramePr>
          <p:cNvPr id="10" name="Таблица 8"/>
          <p:cNvGraphicFramePr>
            <a:graphicFrameLocks noGrp="1"/>
          </p:cNvGraphicFramePr>
          <p:nvPr/>
        </p:nvGraphicFramePr>
        <p:xfrm>
          <a:off x="4541520" y="1804035"/>
          <a:ext cx="726630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3470"/>
                <a:gridCol w="3632835"/>
              </a:tblGrid>
              <a:tr h="365760">
                <a:tc>
                  <a:txBody>
                    <a:bodyPr/>
                    <a:p>
                      <a:r>
                        <a:rPr lang="en-US" dirty="0"/>
                        <a:t>Reference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/>
                        <a:t>Hypothesis</a:t>
                      </a:r>
                      <a:endParaRPr lang="ru-RU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r>
                        <a:rPr lang="ru-RU" dirty="0"/>
                        <a:t>Способ </a:t>
                      </a:r>
                      <a:r>
                        <a:rPr lang="ru-RU" dirty="0">
                          <a:highlight>
                            <a:srgbClr val="4A5EE6"/>
                          </a:highlight>
                        </a:rPr>
                        <a:t>сделать людей надежными </a:t>
                      </a:r>
                      <a:r>
                        <a:rPr lang="ru-RU" dirty="0"/>
                        <a:t>– это стараться</a:t>
                      </a:r>
                      <a:r>
                        <a:rPr lang="en-US" dirty="0"/>
                        <a:t> </a:t>
                      </a:r>
                      <a:r>
                        <a:rPr lang="ru-RU" dirty="0">
                          <a:highlight>
                            <a:srgbClr val="4A5EE6"/>
                          </a:highlight>
                        </a:rPr>
                        <a:t>доверять им</a:t>
                      </a:r>
                      <a:endParaRPr lang="ru-RU" dirty="0">
                        <a:highlight>
                          <a:srgbClr val="4A5EE6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ru-RU" dirty="0"/>
                        <a:t>Чтобы </a:t>
                      </a:r>
                      <a:r>
                        <a:rPr lang="ru-RU" dirty="0">
                          <a:highlight>
                            <a:srgbClr val="4A5EE6"/>
                          </a:highlight>
                        </a:rPr>
                        <a:t>сделать людей надежными</a:t>
                      </a:r>
                      <a:r>
                        <a:rPr lang="ru-RU" dirty="0"/>
                        <a:t>, нужно </a:t>
                      </a:r>
                      <a:r>
                        <a:rPr lang="ru-RU" dirty="0">
                          <a:highlight>
                            <a:srgbClr val="4A5EE6"/>
                          </a:highlight>
                        </a:rPr>
                        <a:t>доверять им</a:t>
                      </a:r>
                      <a:endParaRPr lang="ru-RU" dirty="0">
                        <a:highlight>
                          <a:srgbClr val="4A5EE6"/>
                        </a:highlight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0" y="3084195"/>
            <a:ext cx="5879465" cy="68008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629" y="3829902"/>
            <a:ext cx="2933700" cy="800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8258810" y="3858260"/>
                <a:ext cx="3371850" cy="680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𝐵𝐿𝐸𝑈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810" y="3858260"/>
                <a:ext cx="3371850" cy="680085"/>
              </a:xfrm>
              <a:prstGeom prst="rect">
                <a:avLst/>
              </a:prstGeom>
              <a:blipFill rotWithShape="1">
                <a:blip r:embed="rId4"/>
                <a:stretch>
                  <a:fillRect r="-1431" b="-34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8230870" y="4939030"/>
                <a:ext cx="3576955" cy="972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если </m:t>
                              </m:r>
                              <m:sSub>
                                <m:sSubPr>
                                  <m:ctrlP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ℎ𝑦𝑝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&gt;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𝑟𝑒𝑓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ℎ𝑦𝑝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если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ℎ𝑦𝑝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870" y="4939030"/>
                <a:ext cx="3576955" cy="972820"/>
              </a:xfrm>
              <a:prstGeom prst="rect">
                <a:avLst/>
              </a:prstGeom>
              <a:blipFill rotWithShape="1">
                <a:blip r:embed="rId5"/>
                <a:stretch>
                  <a:fillRect r="-104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8"/>
              <p:cNvSpPr txBox="1"/>
              <p:nvPr/>
            </p:nvSpPr>
            <p:spPr>
              <a:xfrm>
                <a:off x="631639" y="4939074"/>
                <a:ext cx="1542217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39" y="4939074"/>
                <a:ext cx="1542217" cy="525016"/>
              </a:xfrm>
              <a:prstGeom prst="rect">
                <a:avLst/>
              </a:prstGeom>
              <a:blipFill rotWithShape="1">
                <a:blip r:embed="rId6"/>
                <a:stretch>
                  <a:fillRect l="-29" t="-8" r="-4019" b="10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631639" y="5650781"/>
                <a:ext cx="141929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39" y="5650781"/>
                <a:ext cx="1419299" cy="520399"/>
              </a:xfrm>
              <a:prstGeom prst="rect">
                <a:avLst/>
              </a:prstGeom>
              <a:blipFill rotWithShape="1">
                <a:blip r:embed="rId7"/>
                <a:stretch>
                  <a:fillRect l="-32" t="-106" r="-4124" b="4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2522977" y="5014683"/>
                <a:ext cx="81926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977" y="5014683"/>
                <a:ext cx="819263" cy="520399"/>
              </a:xfrm>
              <a:prstGeom prst="rect">
                <a:avLst/>
              </a:prstGeom>
              <a:blipFill rotWithShape="1">
                <a:blip r:embed="rId8"/>
                <a:stretch>
                  <a:fillRect l="-15" t="-17" r="-4389" b="8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3951605" y="5072380"/>
                <a:ext cx="4279265" cy="891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𝐵𝐿𝐸𝑈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fun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67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605" y="5072380"/>
                <a:ext cx="4279265" cy="89154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896496" y="2857252"/>
            <a:ext cx="3806700" cy="600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Text 1"/>
          <p:cNvSpPr txBox="1"/>
          <p:nvPr/>
        </p:nvSpPr>
        <p:spPr>
          <a:xfrm>
            <a:off x="593525" y="1222350"/>
            <a:ext cx="11004900" cy="677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Формулы для метрик BLEU, ROUGE, METEOR</a:t>
            </a:r>
            <a:endParaRPr lang="en-US" sz="3200" dirty="0"/>
          </a:p>
        </p:txBody>
      </p:sp>
      <p:sp>
        <p:nvSpPr>
          <p:cNvPr id="5" name="Text 2"/>
          <p:cNvSpPr txBox="1"/>
          <p:nvPr/>
        </p:nvSpPr>
        <p:spPr>
          <a:xfrm>
            <a:off x="589875" y="2955038"/>
            <a:ext cx="3339600" cy="431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  <a:sym typeface="+mn-ea"/>
              </a:rPr>
              <a:t>ROUGE основывается на подсчёте перекрытий N-грамм. Формула акцентирует внимание на пересечении N-грамм и униграмм между генерируемым и эталонным текстами, включая учёт порядка слов.
</a:t>
            </a:r>
            <a:endParaRPr lang="en-US" sz="1600" dirty="0"/>
          </a:p>
        </p:txBody>
      </p:sp>
      <p:sp>
        <p:nvSpPr>
          <p:cNvPr id="6" name="Text 3"/>
          <p:cNvSpPr txBox="1"/>
          <p:nvPr/>
        </p:nvSpPr>
        <p:spPr>
          <a:xfrm>
            <a:off x="4207675" y="2955038"/>
            <a:ext cx="3862200" cy="1908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  <a:sym typeface="+mn-ea"/>
              </a:rPr>
              <a:t>METEOR учитывает лексическую семантику и использование стемминга. Формула учитывает точные совпадения, синонимы и стемминг. Результаты повышаются благодаря учёту перестановок слов.
</a:t>
            </a:r>
            <a:r>
              <a:rPr lang="en-US" sz="1600" dirty="0">
                <a:solidFill>
                  <a:srgbClr val="595959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  <a:sym typeface="+mn-ea"/>
              </a:rPr>
              <a:t>
</a:t>
            </a:r>
            <a:endParaRPr lang="en-US" sz="1600" dirty="0"/>
          </a:p>
          <a:p>
            <a:pPr marL="0" indent="0" algn="l">
              <a:buNone/>
            </a:pPr>
            <a:r>
              <a:rPr lang="en-US" sz="1600" dirty="0">
                <a:solidFill>
                  <a:srgbClr val="595959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
</a:t>
            </a:r>
            <a:r>
              <a:rPr lang="en-US" sz="1600" dirty="0">
                <a:solidFill>
                  <a:srgbClr val="595959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
</a:t>
            </a:r>
            <a:r>
              <a:rPr lang="en-US" sz="1600" dirty="0">
                <a:solidFill>
                  <a:srgbClr val="595959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
</a:t>
            </a:r>
            <a:endParaRPr lang="en-US" sz="1600" dirty="0"/>
          </a:p>
        </p:txBody>
      </p:sp>
      <p:sp>
        <p:nvSpPr>
          <p:cNvPr id="7" name="Text 4"/>
          <p:cNvSpPr txBox="1"/>
          <p:nvPr/>
        </p:nvSpPr>
        <p:spPr>
          <a:xfrm>
            <a:off x="8258825" y="2955038"/>
            <a:ext cx="3339600" cy="1662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sz="1600" dirty="0" err="1">
                <a:sym typeface="+mn-ea"/>
              </a:rPr>
              <a:t>BERTScore</a:t>
            </a:r>
            <a:r>
              <a:rPr lang="ru-RU" sz="1600" dirty="0">
                <a:sym typeface="+mn-ea"/>
              </a:rPr>
              <a:t> использует предварительно обученные контекстные </a:t>
            </a:r>
            <a:r>
              <a:rPr lang="ru-RU" sz="1600" dirty="0" err="1">
                <a:sym typeface="+mn-ea"/>
              </a:rPr>
              <a:t>эмбеддинги</a:t>
            </a:r>
            <a:r>
              <a:rPr lang="ru-RU" sz="1600" dirty="0">
                <a:sym typeface="+mn-ea"/>
              </a:rPr>
              <a:t> из BERT и сопоставляет слова в предложениях-кандидатах и референсах по косинусному сходству. Было показано, что он коррелирует с человеческим суждением при оценке на уровне предложения и системы</a:t>
            </a:r>
            <a:r>
              <a:rPr lang="en-US" sz="1600" dirty="0">
                <a:sym typeface="+mn-ea"/>
              </a:rPr>
              <a:t>.</a:t>
            </a:r>
            <a:endParaRPr lang="ru-RU" sz="1600" dirty="0"/>
          </a:p>
          <a:p>
            <a:pPr marL="0" indent="0" algn="l"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98901" y="2716597"/>
            <a:ext cx="6034216" cy="221166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br>
              <a:rPr lang="ru-RU" dirty="0"/>
            </a:br>
            <a:r>
              <a:rPr lang="ru-RU" dirty="0"/>
              <a:t>ROUGE: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5023263" y="3429000"/>
            <a:ext cx="61098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ROUGE-N</a:t>
            </a:r>
            <a:br>
              <a:rPr lang="ru-RU" sz="2400" dirty="0"/>
            </a:br>
            <a:r>
              <a:rPr lang="ru-RU" sz="2400" dirty="0"/>
              <a:t>ROUGE-L</a:t>
            </a:r>
            <a:br>
              <a:rPr lang="ru-RU" sz="2400" dirty="0"/>
            </a:br>
            <a:r>
              <a:rPr lang="ru-RU" sz="2400" dirty="0"/>
              <a:t>ROUGE-W</a:t>
            </a:r>
            <a:br>
              <a:rPr lang="ru-RU" sz="2400" dirty="0"/>
            </a:br>
            <a:r>
              <a:rPr lang="ru-RU" sz="2400" dirty="0"/>
              <a:t>ROUGE-S</a:t>
            </a:r>
            <a:endParaRPr lang="ru-RU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47384" y="884981"/>
            <a:ext cx="3532111" cy="112851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ROUGE-N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6969466" y="1427176"/>
            <a:ext cx="4375150" cy="4863893"/>
          </a:xfrm>
        </p:spPr>
        <p:txBody>
          <a:bodyPr rtlCol="0"/>
          <a:lstStyle>
            <a:defPPr>
              <a:defRPr lang="ru-RU"/>
            </a:defPPr>
          </a:lstStyle>
          <a:p>
            <a:pPr lvl="0"/>
            <a:endParaRPr lang="ru-RU" dirty="0"/>
          </a:p>
          <a:p>
            <a:pPr lvl="0"/>
            <a:endParaRPr lang="ru-RU" dirty="0"/>
          </a:p>
          <a:p>
            <a:pPr lvl="0"/>
            <a:r>
              <a:rPr lang="ru-RU" sz="3200" dirty="0">
                <a:latin typeface="Arial" panose="020B0604020202090204" pitchFamily="34" charset="0"/>
                <a:cs typeface="Arial" panose="020B0604020202090204" pitchFamily="34" charset="0"/>
              </a:rPr>
              <a:t>N-</a:t>
            </a:r>
            <a:r>
              <a:rPr lang="ru-RU" sz="3200" dirty="0" err="1">
                <a:latin typeface="Arial" panose="020B0604020202090204" pitchFamily="34" charset="0"/>
                <a:cs typeface="Arial" panose="020B0604020202090204" pitchFamily="34" charset="0"/>
              </a:rPr>
              <a:t>gram</a:t>
            </a:r>
            <a:r>
              <a:rPr lang="ru-RU" sz="32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sz="3200" dirty="0">
                <a:latin typeface="Arial" panose="020B0604020202090204" pitchFamily="34" charset="0"/>
                <a:cs typeface="Arial" panose="020B0604020202090204" pitchFamily="34" charset="0"/>
              </a:rPr>
              <a:t>r/p/f</a:t>
            </a:r>
            <a:r>
              <a:rPr lang="ru-RU" sz="3200" dirty="0">
                <a:latin typeface="Arial" panose="020B0604020202090204" pitchFamily="34" charset="0"/>
                <a:cs typeface="Arial" panose="020B0604020202090204" pitchFamily="34" charset="0"/>
              </a:rPr>
              <a:t> между </a:t>
            </a:r>
            <a:r>
              <a:rPr lang="ru-RU" sz="3200" dirty="0" err="1">
                <a:latin typeface="Arial" panose="020B0604020202090204" pitchFamily="34" charset="0"/>
                <a:cs typeface="Arial" panose="020B0604020202090204" pitchFamily="34" charset="0"/>
              </a:rPr>
              <a:t>саммаризацией</a:t>
            </a:r>
            <a:r>
              <a:rPr lang="ru-RU" sz="3200" dirty="0">
                <a:latin typeface="Arial" panose="020B0604020202090204" pitchFamily="34" charset="0"/>
                <a:cs typeface="Arial" panose="020B0604020202090204" pitchFamily="34" charset="0"/>
              </a:rPr>
              <a:t> и референсом</a:t>
            </a:r>
            <a:endParaRPr lang="ru-RU" sz="32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">
            <a:lum/>
          </a:blip>
          <a:srcRect l="4254" r="9071" b="12525"/>
          <a:stretch>
            <a:fillRect/>
          </a:stretch>
        </p:blipFill>
        <p:spPr>
          <a:xfrm>
            <a:off x="0" y="2393194"/>
            <a:ext cx="5663840" cy="1905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0900" y="414636"/>
            <a:ext cx="10122632" cy="65205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ROUGE-N</a:t>
            </a:r>
            <a:endParaRPr lang="ru-RU" dirty="0"/>
          </a:p>
        </p:txBody>
      </p:sp>
      <p:graphicFrame>
        <p:nvGraphicFramePr>
          <p:cNvPr id="6" name="Таблица 4"/>
          <p:cNvGraphicFramePr>
            <a:graphicFrameLocks noGrp="1"/>
          </p:cNvGraphicFramePr>
          <p:nvPr>
            <p:ph sz="half" idx="2"/>
          </p:nvPr>
        </p:nvGraphicFramePr>
        <p:xfrm>
          <a:off x="850900" y="1726672"/>
          <a:ext cx="3697350" cy="3636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8675"/>
                <a:gridCol w="1848675"/>
              </a:tblGrid>
              <a:tr h="454528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Reference</a:t>
                      </a: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Hypothesis</a:t>
                      </a: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54528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Испугавшись</a:t>
                      </a: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Испугавшись</a:t>
                      </a: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/>
                </a:tc>
              </a:tr>
              <a:tr h="454528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взрыва</a:t>
                      </a: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</a:tr>
              <a:tr h="454528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собака</a:t>
                      </a: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собака</a:t>
                      </a: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/>
                </a:tc>
              </a:tr>
              <a:tr h="454528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убежала</a:t>
                      </a: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убежала</a:t>
                      </a: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/>
                </a:tc>
              </a:tr>
              <a:tr h="454528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поджав</a:t>
                      </a: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</a:tr>
              <a:tr h="454528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хвост</a:t>
                      </a: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</a:tr>
              <a:tr h="454528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6</a:t>
                      </a: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3</a:t>
                      </a: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-355352" y="5413248"/>
            <a:ext cx="61098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 hangingPunct="0">
              <a:buNone/>
            </a:pPr>
            <a:r>
              <a:rPr lang="ru-RU" sz="18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DejaVu Sans" pitchFamily="2"/>
                <a:cs typeface="DejaVu Sans" pitchFamily="2"/>
              </a:rPr>
              <a:t>ROUGE-1 </a:t>
            </a:r>
            <a:r>
              <a:rPr lang="ru-RU" sz="18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DejaVu Sans" pitchFamily="2"/>
                <a:cs typeface="DejaVu Sans" pitchFamily="2"/>
              </a:rPr>
              <a:t>Recall</a:t>
            </a:r>
            <a:r>
              <a:rPr lang="ru-RU" sz="18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DejaVu Sans" pitchFamily="2"/>
                <a:cs typeface="DejaVu Sans" pitchFamily="2"/>
              </a:rPr>
              <a:t> = 3/6 = 0.5</a:t>
            </a:r>
            <a:endParaRPr lang="ru-RU" sz="18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DejaVu Sans" pitchFamily="2"/>
              <a:cs typeface="DejaVu Sans" pitchFamily="2"/>
            </a:endParaRPr>
          </a:p>
          <a:p>
            <a:pPr marL="0" marR="0" lvl="0" indent="0" algn="ctr" rtl="0" hangingPunct="0">
              <a:buNone/>
            </a:pPr>
            <a:r>
              <a:rPr lang="ru-RU" sz="18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DejaVu Sans" pitchFamily="2"/>
                <a:cs typeface="DejaVu Sans" pitchFamily="2"/>
              </a:rPr>
              <a:t>ROUGE-1 Precision = 3/3 = 1</a:t>
            </a:r>
            <a:endParaRPr lang="ru-RU" sz="18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DejaVu Sans" pitchFamily="2"/>
              <a:cs typeface="DejaVu Sans" pitchFamily="2"/>
            </a:endParaRPr>
          </a:p>
          <a:p>
            <a:pPr marL="0" marR="0" lvl="0" indent="0" algn="ctr" rtl="0" hangingPunct="0">
              <a:buNone/>
            </a:pPr>
            <a:r>
              <a:rPr lang="ru-RU" sz="1800" b="1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DejaVu Sans" pitchFamily="2"/>
                <a:cs typeface="DejaVu Sans" pitchFamily="2"/>
              </a:rPr>
              <a:t>ROUGE-1 F-1 = 1/1.5 = 0.66</a:t>
            </a:r>
            <a:endParaRPr lang="ru-RU" sz="1800" b="1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graphicFrame>
        <p:nvGraphicFramePr>
          <p:cNvPr id="9" name="Таблица 4"/>
          <p:cNvGraphicFramePr/>
          <p:nvPr/>
        </p:nvGraphicFramePr>
        <p:xfrm>
          <a:off x="7295242" y="1696148"/>
          <a:ext cx="3697350" cy="3636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8675"/>
                <a:gridCol w="1848675"/>
              </a:tblGrid>
              <a:tr h="428996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Reference</a:t>
                      </a: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Hypothesis</a:t>
                      </a: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28996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Испугавшись взрыва</a:t>
                      </a: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Испугавшись собака</a:t>
                      </a: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/>
                </a:tc>
              </a:tr>
              <a:tr h="428996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взрыва собака</a:t>
                      </a: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</a:tr>
              <a:tr h="428996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собака убежала</a:t>
                      </a: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собака убежала</a:t>
                      </a: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/>
                </a:tc>
              </a:tr>
              <a:tr h="428996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убежала поджав</a:t>
                      </a: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</a:tr>
              <a:tr h="428996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поджав хвост</a:t>
                      </a: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</a:tr>
              <a:tr h="428996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5</a:t>
                      </a:r>
                      <a:endParaRPr lang="ru-RU" sz="1800" b="0" i="0" u="none" strike="noStrike" kern="1200" cap="none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1</a:t>
                      </a: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96000" y="5413248"/>
            <a:ext cx="62107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 hangingPunct="0">
              <a:buNone/>
            </a:pPr>
            <a:r>
              <a:rPr lang="ru-RU" sz="18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DejaVu Sans" pitchFamily="2"/>
                <a:cs typeface="DejaVu Sans" pitchFamily="2"/>
              </a:rPr>
              <a:t>ROUGE-2 </a:t>
            </a:r>
            <a:r>
              <a:rPr lang="ru-RU" sz="18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DejaVu Sans" pitchFamily="2"/>
                <a:cs typeface="DejaVu Sans" pitchFamily="2"/>
              </a:rPr>
              <a:t>Recall</a:t>
            </a:r>
            <a:r>
              <a:rPr lang="ru-RU" sz="18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DejaVu Sans" pitchFamily="2"/>
                <a:cs typeface="DejaVu Sans" pitchFamily="2"/>
              </a:rPr>
              <a:t> = 1/5 = 0.2</a:t>
            </a:r>
            <a:endParaRPr lang="ru-RU" sz="18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DejaVu Sans" pitchFamily="2"/>
              <a:cs typeface="DejaVu Sans" pitchFamily="2"/>
            </a:endParaRPr>
          </a:p>
          <a:p>
            <a:pPr marL="0" marR="0" lvl="0" indent="0" algn="ctr" rtl="0" hangingPunct="0">
              <a:buNone/>
            </a:pPr>
            <a:r>
              <a:rPr lang="ru-RU" sz="18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DejaVu Sans" pitchFamily="2"/>
                <a:cs typeface="DejaVu Sans" pitchFamily="2"/>
              </a:rPr>
              <a:t>ROUGE-2 Precision = 1/2 = 0.5</a:t>
            </a:r>
            <a:endParaRPr lang="ru-RU" sz="18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DejaVu Sans" pitchFamily="2"/>
              <a:cs typeface="DejaVu Sans" pitchFamily="2"/>
            </a:endParaRPr>
          </a:p>
          <a:p>
            <a:pPr marL="0" marR="0" lvl="0" indent="0" algn="ctr" rtl="0" hangingPunct="0">
              <a:buNone/>
            </a:pPr>
            <a:r>
              <a:rPr lang="ru-RU" sz="1800" b="1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DejaVu Sans" pitchFamily="2"/>
                <a:cs typeface="DejaVu Sans" pitchFamily="2"/>
              </a:rPr>
              <a:t>ROUGE-2 F-1 = 0.2/0.7 = 0.28</a:t>
            </a:r>
            <a:endParaRPr lang="ru-RU" sz="1800" b="1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60083" y="1167858"/>
            <a:ext cx="63295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 hangingPunct="0">
              <a:buNone/>
            </a:pPr>
            <a:r>
              <a:rPr lang="ru-RU" sz="24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DejaVu Sans" pitchFamily="2"/>
                <a:cs typeface="DejaVu Sans" pitchFamily="2"/>
              </a:rPr>
              <a:t>ROUGE-2</a:t>
            </a:r>
            <a:endParaRPr lang="ru-RU" sz="24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65199" y="1167858"/>
            <a:ext cx="63295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2400" dirty="0">
                <a:latin typeface="Liberation Sans" pitchFamily="18"/>
              </a:rPr>
              <a:t>ROUGE-1</a:t>
            </a:r>
            <a:endParaRPr lang="ru-RU" dirty="0">
              <a:latin typeface="Liberation Sans" pitchFamily="18"/>
            </a:endParaRPr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/>
        </p:nvGraphicFramePr>
        <p:xfrm>
          <a:off x="4669126" y="1601498"/>
          <a:ext cx="2505240" cy="2288159"/>
        </p:xfrm>
        <a:graphic>
          <a:graphicData uri="http://schemas.openxmlformats.org/drawingml/2006/table">
            <a:tbl>
              <a:tblPr firstRow="1" bandRow="1"/>
              <a:tblGrid>
                <a:gridCol w="2505240"/>
              </a:tblGrid>
              <a:tr h="1373759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kern="1200" cap="none" dirty="0" err="1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Reference</a:t>
                      </a:r>
                      <a:r>
                        <a:rPr lang="ru-RU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: Испугавшись взрыва, собака убежала поджав хвост</a:t>
                      </a: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/>
                </a:tc>
              </a:tr>
              <a:tr h="861839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u="none" strike="noStrike" kern="1200" cap="none" dirty="0" err="1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Summary</a:t>
                      </a:r>
                      <a:r>
                        <a:rPr lang="ru-RU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: Испугавшись, собака убежала</a:t>
                      </a:r>
                      <a:endParaRPr lang="ru-RU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DejaVu Sans" pitchFamily="2"/>
                        <a:cs typeface="DejaVu Sans" pitchFamily="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47384" y="884981"/>
            <a:ext cx="3532111" cy="112851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ROUGE-L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6448088" y="2090738"/>
            <a:ext cx="4943817" cy="3880378"/>
          </a:xfrm>
        </p:spPr>
        <p:txBody>
          <a:bodyPr rtlCol="0"/>
          <a:lstStyle>
            <a:defPPr>
              <a:defRPr lang="ru-RU"/>
            </a:defPPr>
          </a:lstStyle>
          <a:p>
            <a:pPr lvl="0" algn="ctr"/>
            <a:r>
              <a:rPr lang="ru-RU" sz="2800" dirty="0"/>
              <a:t>Вычисляет самую длинную общую подпоследовательность (LCS) между выводом и </a:t>
            </a:r>
            <a:r>
              <a:rPr lang="ru-RU" sz="2800" dirty="0" err="1"/>
              <a:t>референсем</a:t>
            </a:r>
            <a:r>
              <a:rPr lang="ru-RU" sz="2800" dirty="0"/>
              <a:t>.</a:t>
            </a:r>
            <a:endParaRPr lang="ru-RU" sz="2800" dirty="0"/>
          </a:p>
        </p:txBody>
      </p:sp>
      <p:pic>
        <p:nvPicPr>
          <p:cNvPr id="10" name="Рисунок 9"/>
          <p:cNvPicPr>
            <a:picLocks noGrp="1" noChangeAspect="1"/>
          </p:cNvPicPr>
          <p:nvPr>
            <p:ph type="pic" sz="quarter" idx="11"/>
          </p:nvPr>
        </p:nvPicPr>
        <p:blipFill>
          <a:blip r:embed="rId1">
            <a:lum/>
          </a:blip>
          <a:srcRect l="18382" r="18382"/>
          <a:stretch>
            <a:fillRect/>
          </a:stretch>
        </p:blipFill>
        <p:spPr>
          <a:xfrm>
            <a:off x="846138" y="2090738"/>
            <a:ext cx="4729162" cy="327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47384" y="884981"/>
            <a:ext cx="3532111" cy="112851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ROUGE-W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6616702" y="2782135"/>
            <a:ext cx="4943817" cy="1293729"/>
          </a:xfrm>
        </p:spPr>
        <p:txBody>
          <a:bodyPr rtlCol="0"/>
          <a:lstStyle>
            <a:defPPr>
              <a:defRPr lang="ru-RU"/>
            </a:defPPr>
          </a:lstStyle>
          <a:p>
            <a:pPr lvl="0" algn="ctr"/>
            <a:r>
              <a:rPr lang="ru-RU" sz="2800" dirty="0" err="1"/>
              <a:t>Weighted</a:t>
            </a:r>
            <a:r>
              <a:rPr lang="ru-RU" sz="2800" dirty="0"/>
              <a:t> самая длинная общая подпоследовательность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05850" y="2443289"/>
            <a:ext cx="3748014" cy="19714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defRPr sz="2000"/>
            </a:pPr>
            <a:r>
              <a:rPr lang="ru-RU" sz="28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X: [</a:t>
            </a:r>
            <a:r>
              <a:rPr lang="ru-RU" sz="28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A</a:t>
            </a:r>
            <a:r>
              <a:rPr lang="ru-RU" sz="28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, </a:t>
            </a:r>
            <a:r>
              <a:rPr lang="ru-RU" sz="28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B</a:t>
            </a:r>
            <a:r>
              <a:rPr lang="ru-RU" sz="28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, </a:t>
            </a:r>
            <a:r>
              <a:rPr lang="ru-RU" sz="28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C</a:t>
            </a:r>
            <a:r>
              <a:rPr lang="ru-RU" sz="28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, </a:t>
            </a:r>
            <a:r>
              <a:rPr lang="ru-RU" sz="28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D</a:t>
            </a:r>
            <a:r>
              <a:rPr lang="ru-RU" sz="28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, E, F, G]</a:t>
            </a:r>
            <a:endParaRPr lang="ru-RU" sz="2800" b="0" i="0" u="none" strike="noStrike" kern="1200" cap="none" dirty="0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defRPr sz="2000"/>
            </a:pPr>
            <a:r>
              <a:rPr lang="ru-RU" sz="28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Y1: [</a:t>
            </a:r>
            <a:r>
              <a:rPr lang="ru-RU" sz="28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A</a:t>
            </a:r>
            <a:r>
              <a:rPr lang="ru-RU" sz="28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, </a:t>
            </a:r>
            <a:r>
              <a:rPr lang="ru-RU" sz="28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B</a:t>
            </a:r>
            <a:r>
              <a:rPr lang="ru-RU" sz="28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, </a:t>
            </a:r>
            <a:r>
              <a:rPr lang="ru-RU" sz="28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C</a:t>
            </a:r>
            <a:r>
              <a:rPr lang="ru-RU" sz="28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, </a:t>
            </a:r>
            <a:r>
              <a:rPr lang="ru-RU" sz="28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D</a:t>
            </a:r>
            <a:r>
              <a:rPr lang="ru-RU" sz="28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, H, I, K]</a:t>
            </a:r>
            <a:endParaRPr lang="ru-RU" sz="2800" b="0" i="0" u="none" strike="noStrike" kern="1200" cap="none" dirty="0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defRPr sz="2000"/>
            </a:pPr>
            <a:r>
              <a:rPr lang="ru-RU" sz="28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Y2: [</a:t>
            </a:r>
            <a:r>
              <a:rPr lang="ru-RU" sz="28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A</a:t>
            </a:r>
            <a:r>
              <a:rPr lang="ru-RU" sz="28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, H, </a:t>
            </a:r>
            <a:r>
              <a:rPr lang="ru-RU" sz="28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B</a:t>
            </a:r>
            <a:r>
              <a:rPr lang="ru-RU" sz="28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, K, </a:t>
            </a:r>
            <a:r>
              <a:rPr lang="ru-RU" sz="28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C</a:t>
            </a:r>
            <a:r>
              <a:rPr lang="ru-RU" sz="28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, I, </a:t>
            </a:r>
            <a:r>
              <a:rPr lang="ru-RU" sz="28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D</a:t>
            </a:r>
            <a:r>
              <a:rPr lang="ru-RU" sz="28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]</a:t>
            </a:r>
            <a:endParaRPr lang="ru-RU" sz="2800" b="0" i="0" u="none" strike="noStrike" kern="1200" cap="none" dirty="0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95" y="4889779"/>
            <a:ext cx="4320000" cy="1083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defRPr sz="2000"/>
            </a:pPr>
            <a:r>
              <a:rPr lang="ru-RU" sz="2400" b="1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ROUGE-L(Y1) = ROUGE-L(Y2)</a:t>
            </a:r>
            <a:endParaRPr lang="ru-RU" sz="2400" b="1" i="0" u="none" strike="noStrike" kern="1200" cap="none" dirty="0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defRPr sz="2000"/>
            </a:pPr>
            <a:r>
              <a:rPr lang="ru-RU" sz="2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Fix</a:t>
            </a:r>
            <a:r>
              <a:rPr lang="ru-RU" sz="2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: </a:t>
            </a:r>
            <a:r>
              <a:rPr lang="ru-RU" sz="2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remember</a:t>
            </a:r>
            <a:r>
              <a:rPr lang="ru-RU" sz="2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2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context</a:t>
            </a:r>
            <a:endParaRPr lang="ru-RU" sz="2400" b="0" i="0" u="none" strike="noStrike" kern="1200" cap="none" dirty="0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896496" y="2857252"/>
            <a:ext cx="3806700" cy="600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Text 1"/>
          <p:cNvSpPr txBox="1"/>
          <p:nvPr/>
        </p:nvSpPr>
        <p:spPr>
          <a:xfrm>
            <a:off x="593525" y="1222350"/>
            <a:ext cx="11004900" cy="677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Оглавление доклада</a:t>
            </a:r>
            <a:endParaRPr lang="en-US" sz="3200" dirty="0"/>
          </a:p>
        </p:txBody>
      </p:sp>
      <p:sp>
        <p:nvSpPr>
          <p:cNvPr id="5" name="Text 2"/>
          <p:cNvSpPr txBox="1"/>
          <p:nvPr/>
        </p:nvSpPr>
        <p:spPr>
          <a:xfrm>
            <a:off x="589875" y="2955038"/>
            <a:ext cx="3339600" cy="431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altLang="en-US" sz="1600" dirty="0"/>
              <a:t>– Метрики качества перевода в контексте сходства текстов.</a:t>
            </a:r>
            <a:endParaRPr lang="ru-RU" altLang="en-US" sz="1600" dirty="0"/>
          </a:p>
          <a:p>
            <a:pPr marL="0" indent="0" algn="l">
              <a:buNone/>
            </a:pPr>
            <a:r>
              <a:rPr lang="ru-RU" altLang="en-US" sz="1600" dirty="0"/>
              <a:t>– Предварительная обработка и веторизация текстов, сравнение подходов векторизации. </a:t>
            </a:r>
            <a:endParaRPr lang="ru-RU" altLang="en-US" sz="1600" dirty="0"/>
          </a:p>
        </p:txBody>
      </p:sp>
      <p:sp>
        <p:nvSpPr>
          <p:cNvPr id="6" name="Text 3"/>
          <p:cNvSpPr txBox="1"/>
          <p:nvPr/>
        </p:nvSpPr>
        <p:spPr>
          <a:xfrm>
            <a:off x="4150995" y="2955290"/>
            <a:ext cx="3997325" cy="19088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ru-RU" altLang="en-US" sz="1600" dirty="0"/>
              <a:t>– </a:t>
            </a:r>
            <a:r>
              <a:rPr lang="en-US" altLang="en-US" sz="1600" dirty="0"/>
              <a:t>Использование </a:t>
            </a:r>
            <a:r>
              <a:rPr lang="ru-RU" altLang="en-US" sz="1600" dirty="0"/>
              <a:t>алгоритма </a:t>
            </a:r>
            <a:r>
              <a:rPr lang="en-US" altLang="en-US" sz="1600" dirty="0"/>
              <a:t>K-Means для кластеризации</a:t>
            </a:r>
            <a:r>
              <a:rPr lang="ru-RU" altLang="en-US" sz="1600" dirty="0"/>
              <a:t>. </a:t>
            </a:r>
            <a:r>
              <a:rPr lang="en-US" altLang="en-US" sz="1600" dirty="0"/>
              <a:t>Оценка качества кластеризации</a:t>
            </a:r>
            <a:r>
              <a:rPr lang="ru-RU" altLang="en-US" sz="1600" dirty="0"/>
              <a:t>.</a:t>
            </a:r>
            <a:endParaRPr lang="ru-RU" altLang="en-US" sz="1600" dirty="0"/>
          </a:p>
          <a:p>
            <a:pPr marL="0" indent="0" algn="l">
              <a:buNone/>
            </a:pPr>
            <a:r>
              <a:rPr lang="en-US" altLang="ru-RU" sz="1600" dirty="0"/>
              <a:t>– </a:t>
            </a:r>
            <a:r>
              <a:rPr lang="en-US" altLang="en-US" sz="1600" dirty="0"/>
              <a:t>LSA </a:t>
            </a:r>
            <a:r>
              <a:rPr lang="ru-RU" altLang="en-US" sz="1600" dirty="0"/>
              <a:t>с помощью</a:t>
            </a:r>
            <a:r>
              <a:rPr lang="en-US" altLang="ru-RU" sz="1600" dirty="0"/>
              <a:t> Truncated </a:t>
            </a:r>
            <a:r>
              <a:rPr lang="en-US" altLang="en-US" sz="1600" dirty="0"/>
              <a:t>SVD частотной матрицы. </a:t>
            </a:r>
            <a:r>
              <a:rPr lang="ru-RU" altLang="en-US" sz="1600" dirty="0"/>
              <a:t>Сравнение</a:t>
            </a:r>
            <a:r>
              <a:rPr lang="en-US" altLang="ru-RU" sz="1600" dirty="0"/>
              <a:t> </a:t>
            </a:r>
            <a:r>
              <a:rPr lang="ru-RU" altLang="en-US" sz="1600" dirty="0"/>
              <a:t>методов.</a:t>
            </a:r>
            <a:endParaRPr lang="ru-RU" altLang="en-US" sz="1600" dirty="0"/>
          </a:p>
          <a:p>
            <a:pPr marL="0" indent="0" algn="l">
              <a:buNone/>
            </a:pPr>
            <a:r>
              <a:rPr lang="ru-RU" altLang="en-US" sz="1600" dirty="0"/>
              <a:t>– Интерпретация модели с помощью </a:t>
            </a:r>
            <a:r>
              <a:rPr lang="en-US" altLang="ru-RU" sz="1600" dirty="0"/>
              <a:t>SHAP</a:t>
            </a:r>
            <a:r>
              <a:rPr lang="ru-RU" altLang="en-US" sz="1600" dirty="0"/>
              <a:t>. Выявление значимых слов, для предсказания схожести текстов.</a:t>
            </a:r>
            <a:endParaRPr lang="en-US" altLang="en-US" sz="1600" dirty="0"/>
          </a:p>
          <a:p>
            <a:pPr marL="0" indent="0" algn="l">
              <a:buNone/>
            </a:pPr>
            <a:endParaRPr lang="ru-RU" altLang="en-US" sz="1600" dirty="0"/>
          </a:p>
        </p:txBody>
      </p:sp>
      <p:sp>
        <p:nvSpPr>
          <p:cNvPr id="7" name="Text 4"/>
          <p:cNvSpPr txBox="1"/>
          <p:nvPr/>
        </p:nvSpPr>
        <p:spPr>
          <a:xfrm>
            <a:off x="8258825" y="2955038"/>
            <a:ext cx="3339600" cy="1662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– 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Связь сентиментов с задачей сходства текстов</a:t>
            </a:r>
            <a:r>
              <a:rPr lang="ru-RU" alt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. </a:t>
            </a:r>
            <a:endParaRPr lang="ru-RU" altLang="en-US" sz="1600" dirty="0">
              <a:solidFill>
                <a:srgbClr val="000000"/>
              </a:solidFill>
              <a:latin typeface="Arial" panose="020B0604020202090204" pitchFamily="34" charset="0"/>
              <a:ea typeface="Arial" panose="020B0604020202090204" pitchFamily="34" charset="-122"/>
              <a:cs typeface="Arial" panose="020B0604020202090204" pitchFamily="34" charset="-120"/>
            </a:endParaRPr>
          </a:p>
          <a:p>
            <a:pPr marL="0" indent="0" algn="l">
              <a:buNone/>
            </a:pPr>
            <a:r>
              <a:rPr lang="ru-RU" alt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– Выводы</a:t>
            </a:r>
            <a:r>
              <a:rPr lang="en-US" sz="1600" dirty="0">
                <a:solidFill>
                  <a:srgbClr val="595959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
</a:t>
            </a:r>
            <a:r>
              <a:rPr lang="en-US" sz="1600" dirty="0">
                <a:solidFill>
                  <a:srgbClr val="595959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
</a:t>
            </a:r>
            <a:r>
              <a:rPr lang="en-US" sz="1600" dirty="0">
                <a:solidFill>
                  <a:srgbClr val="595959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
</a:t>
            </a:r>
            <a:endParaRPr lang="en-US" sz="1600" dirty="0"/>
          </a:p>
        </p:txBody>
      </p:sp>
      <p:sp>
        <p:nvSpPr>
          <p:cNvPr id="8" name="Text 5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23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47384" y="884981"/>
            <a:ext cx="3532111" cy="112851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ROUGE-S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38638" y="4941275"/>
            <a:ext cx="4916265" cy="165017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defRPr sz="2000"/>
            </a:pPr>
            <a:r>
              <a:rPr lang="ru-RU" sz="200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ROUGE-</a:t>
            </a:r>
            <a:r>
              <a:rPr lang="en-US" sz="2000" dirty="0">
                <a:latin typeface="Liberation Sans" pitchFamily="18"/>
                <a:ea typeface="DejaVu Sans" pitchFamily="2"/>
                <a:cs typeface="DejaVu Sans" pitchFamily="2"/>
              </a:rPr>
              <a:t>S</a:t>
            </a:r>
            <a:r>
              <a:rPr lang="ru-RU" sz="200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(</a:t>
            </a:r>
            <a:r>
              <a:rPr lang="en-US" sz="200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S1</a:t>
            </a:r>
            <a:r>
              <a:rPr lang="ru-RU" sz="200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)</a:t>
            </a:r>
            <a:r>
              <a:rPr lang="en-US" sz="200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 Recall</a:t>
            </a:r>
            <a:r>
              <a:rPr lang="ru-RU" sz="200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 = </a:t>
            </a:r>
            <a:r>
              <a:rPr lang="en-US" sz="200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3/6 = 0.5</a:t>
            </a:r>
            <a:endParaRPr lang="en-US" sz="2000" i="0" u="none" strike="noStrike" kern="1200" cap="none" dirty="0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defRPr sz="2000"/>
            </a:pPr>
            <a:r>
              <a:rPr lang="en-US" sz="2000" dirty="0">
                <a:latin typeface="Liberation Sans" pitchFamily="18"/>
                <a:ea typeface="DejaVu Sans" pitchFamily="2"/>
                <a:cs typeface="DejaVu Sans" pitchFamily="2"/>
              </a:rPr>
              <a:t>ROUGE-S(S1) </a:t>
            </a:r>
            <a:r>
              <a:rPr lang="en-US" sz="2000" dirty="0" err="1">
                <a:latin typeface="Liberation Sans" pitchFamily="18"/>
                <a:ea typeface="DejaVu Sans" pitchFamily="2"/>
                <a:cs typeface="DejaVu Sans" pitchFamily="2"/>
              </a:rPr>
              <a:t>Precidion</a:t>
            </a:r>
            <a:r>
              <a:rPr lang="en-US" sz="2000" dirty="0">
                <a:latin typeface="Liberation Sans" pitchFamily="18"/>
                <a:ea typeface="DejaVu Sans" pitchFamily="2"/>
                <a:cs typeface="DejaVu Sans" pitchFamily="2"/>
              </a:rPr>
              <a:t> = 3/6 = 0.5</a:t>
            </a:r>
            <a:endParaRPr lang="en-US" sz="2000" dirty="0">
              <a:latin typeface="Liberation Sans" pitchFamily="18"/>
              <a:ea typeface="DejaVu Sans" pitchFamily="2"/>
              <a:cs typeface="DejaVu 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defRPr sz="2000"/>
            </a:pPr>
            <a:r>
              <a:rPr lang="en-US" sz="2000" b="1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ROUGE-S(S1) F-1 = 0.5</a:t>
            </a:r>
            <a:endParaRPr lang="ru-RU" sz="2000" b="1" i="0" u="none" strike="noStrike" kern="1200" cap="none" dirty="0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Подзаголовок 2"/>
          <p:cNvSpPr txBox="1"/>
          <p:nvPr/>
        </p:nvSpPr>
        <p:spPr>
          <a:xfrm>
            <a:off x="6327954" y="640101"/>
            <a:ext cx="4371976" cy="13733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lang="ru-RU"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Статистика совпадений пропусков-биграмм</a:t>
            </a:r>
            <a:endParaRPr lang="ru-RU" dirty="0"/>
          </a:p>
          <a:p>
            <a:pPr algn="ctr"/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16695" y="2335534"/>
            <a:ext cx="3405600" cy="208932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defRPr sz="2000"/>
            </a:pPr>
            <a:r>
              <a:rPr lang="en-US" sz="2400" dirty="0">
                <a:latin typeface="Liberation Sans" pitchFamily="18"/>
                <a:ea typeface="DejaVu Sans" pitchFamily="2"/>
                <a:cs typeface="DejaVu Sans" pitchFamily="2"/>
              </a:rPr>
              <a:t>R</a:t>
            </a:r>
            <a:r>
              <a:rPr lang="ru-RU" sz="2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. </a:t>
            </a:r>
            <a:r>
              <a:rPr lang="ru-RU" sz="2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police</a:t>
            </a:r>
            <a:r>
              <a:rPr lang="ru-RU" sz="2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2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killed</a:t>
            </a:r>
            <a:r>
              <a:rPr lang="ru-RU" sz="2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2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the</a:t>
            </a:r>
            <a:r>
              <a:rPr lang="ru-RU" sz="2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2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gunman</a:t>
            </a:r>
            <a:endParaRPr lang="ru-RU" sz="2400" b="0" i="0" u="none" strike="noStrike" kern="1200" cap="none" dirty="0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defRPr sz="2000"/>
            </a:pPr>
            <a:r>
              <a:rPr lang="en-US" sz="2400" dirty="0">
                <a:latin typeface="Liberation Sans" pitchFamily="18"/>
                <a:ea typeface="DejaVu Sans" pitchFamily="2"/>
                <a:cs typeface="DejaVu Sans" pitchFamily="2"/>
              </a:rPr>
              <a:t>S1</a:t>
            </a:r>
            <a:r>
              <a:rPr lang="ru-RU" sz="2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. </a:t>
            </a:r>
            <a:r>
              <a:rPr lang="ru-RU" sz="2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police</a:t>
            </a:r>
            <a:r>
              <a:rPr lang="ru-RU" sz="2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2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kill</a:t>
            </a:r>
            <a:r>
              <a:rPr lang="ru-RU" sz="2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2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the</a:t>
            </a:r>
            <a:r>
              <a:rPr lang="ru-RU" sz="2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2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gunman</a:t>
            </a:r>
            <a:endParaRPr lang="ru-RU" sz="2400" b="0" i="0" u="none" strike="noStrike" kern="1200" cap="none" dirty="0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defRPr sz="2000"/>
            </a:pPr>
            <a:r>
              <a:rPr lang="en-US" sz="2400" dirty="0">
                <a:latin typeface="Liberation Sans" pitchFamily="18"/>
                <a:ea typeface="DejaVu Sans" pitchFamily="2"/>
                <a:cs typeface="DejaVu Sans" pitchFamily="2"/>
              </a:rPr>
              <a:t>S2</a:t>
            </a:r>
            <a:r>
              <a:rPr lang="ru-RU" sz="2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. </a:t>
            </a:r>
            <a:r>
              <a:rPr lang="ru-RU" sz="2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the</a:t>
            </a:r>
            <a:r>
              <a:rPr lang="ru-RU" sz="2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2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gunman</a:t>
            </a:r>
            <a:r>
              <a:rPr lang="ru-RU" sz="2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2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kill</a:t>
            </a:r>
            <a:r>
              <a:rPr lang="ru-RU" sz="2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2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police</a:t>
            </a:r>
            <a:endParaRPr lang="ru-RU" sz="2400" b="0" i="0" u="none" strike="noStrike" kern="1200" cap="none" dirty="0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defRPr sz="2000"/>
            </a:pPr>
            <a:r>
              <a:rPr lang="ru-RU" sz="2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S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3</a:t>
            </a:r>
            <a:r>
              <a:rPr lang="ru-RU" sz="2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. </a:t>
            </a:r>
            <a:r>
              <a:rPr lang="ru-RU" sz="2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the</a:t>
            </a:r>
            <a:r>
              <a:rPr lang="ru-RU" sz="2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2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gunman</a:t>
            </a:r>
            <a:r>
              <a:rPr lang="ru-RU" sz="2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2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police</a:t>
            </a:r>
            <a:r>
              <a:rPr lang="ru-RU" sz="2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2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killed</a:t>
            </a:r>
            <a:endParaRPr lang="ru-RU" sz="2400" b="0" i="0" u="none" strike="noStrike" kern="1200" cap="none" dirty="0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10257568" y="3085301"/>
            <a:ext cx="0" cy="256320"/>
          </a:xfrm>
          <a:prstGeom prst="straightConnector1">
            <a:avLst/>
          </a:prstGeom>
          <a:noFill/>
          <a:ln w="10800">
            <a:solidFill>
              <a:srgbClr val="FFFFFF"/>
            </a:solidFill>
            <a:prstDash val="solid"/>
            <a:tailEnd type="arrow"/>
          </a:ln>
        </p:spPr>
      </p:cxnSp>
      <p:sp>
        <p:nvSpPr>
          <p:cNvPr id="16" name="TextBox 15"/>
          <p:cNvSpPr txBox="1"/>
          <p:nvPr/>
        </p:nvSpPr>
        <p:spPr>
          <a:xfrm>
            <a:off x="4677627" y="2245151"/>
            <a:ext cx="5450040" cy="231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defRPr sz="1000"/>
            </a:pPr>
            <a:r>
              <a:rPr lang="ru-RU" sz="1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(“</a:t>
            </a:r>
            <a:r>
              <a:rPr lang="ru-RU" sz="1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police</a:t>
            </a:r>
            <a:r>
              <a:rPr lang="ru-RU" sz="1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1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killed</a:t>
            </a:r>
            <a:r>
              <a:rPr lang="ru-RU" sz="1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”, “</a:t>
            </a:r>
            <a:r>
              <a:rPr lang="ru-RU" sz="1400" b="0" i="0" u="sng" strike="noStrike" kern="1200" cap="none" dirty="0" err="1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police</a:t>
            </a:r>
            <a:r>
              <a:rPr lang="ru-RU" sz="14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1400" b="0" i="0" u="sng" strike="noStrike" kern="1200" cap="none" dirty="0" err="1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the</a:t>
            </a:r>
            <a:r>
              <a:rPr lang="ru-RU" sz="1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”, “</a:t>
            </a:r>
            <a:r>
              <a:rPr lang="ru-RU" sz="1400" b="0" i="0" u="sng" strike="noStrike" kern="1200" cap="none" dirty="0" err="1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police</a:t>
            </a:r>
            <a:r>
              <a:rPr lang="ru-RU" sz="14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1400" b="0" i="0" u="sng" strike="noStrike" kern="1200" cap="none" dirty="0" err="1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gunman</a:t>
            </a:r>
            <a:r>
              <a:rPr lang="ru-RU" sz="1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”, “</a:t>
            </a:r>
            <a:r>
              <a:rPr lang="ru-RU" sz="1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killed</a:t>
            </a:r>
            <a:r>
              <a:rPr lang="ru-RU" sz="1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1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the</a:t>
            </a:r>
            <a:r>
              <a:rPr lang="ru-RU" sz="1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”, “</a:t>
            </a:r>
            <a:r>
              <a:rPr lang="ru-RU" sz="1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killed</a:t>
            </a:r>
            <a:r>
              <a:rPr lang="ru-RU" sz="1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1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gunman</a:t>
            </a:r>
            <a:r>
              <a:rPr lang="ru-RU" sz="1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”, “</a:t>
            </a:r>
            <a:r>
              <a:rPr lang="ru-RU" sz="1400" b="0" i="0" u="sng" strike="noStrike" kern="1200" cap="none" dirty="0" err="1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the</a:t>
            </a:r>
            <a:r>
              <a:rPr lang="ru-RU" sz="14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1400" b="0" i="0" u="sng" strike="noStrike" kern="1200" cap="none" dirty="0" err="1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gunman</a:t>
            </a:r>
            <a:r>
              <a:rPr lang="ru-RU" sz="1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”)</a:t>
            </a:r>
            <a:endParaRPr lang="ru-RU" sz="1400" b="0" i="0" u="none" strike="noStrike" kern="1200" cap="none" dirty="0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7627" y="5172926"/>
            <a:ext cx="5450040" cy="231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defRPr sz="1000"/>
            </a:pPr>
            <a:r>
              <a:rPr lang="ru-RU" sz="1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(“</a:t>
            </a:r>
            <a:r>
              <a:rPr lang="ru-RU" sz="1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police</a:t>
            </a:r>
            <a:r>
              <a:rPr lang="ru-RU" sz="1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1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kill</a:t>
            </a:r>
            <a:r>
              <a:rPr lang="ru-RU" sz="1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”,     “</a:t>
            </a:r>
            <a:r>
              <a:rPr lang="ru-RU" sz="1400" b="0" i="0" u="sng" strike="noStrike" kern="1200" cap="none" dirty="0" err="1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police</a:t>
            </a:r>
            <a:r>
              <a:rPr lang="ru-RU" sz="14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1400" b="0" i="0" u="sng" strike="noStrike" kern="1200" cap="none" dirty="0" err="1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the</a:t>
            </a:r>
            <a:r>
              <a:rPr lang="ru-RU" sz="1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”, “</a:t>
            </a:r>
            <a:r>
              <a:rPr lang="ru-RU" sz="1400" b="0" i="0" u="sng" strike="noStrike" kern="1200" cap="none" dirty="0" err="1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police</a:t>
            </a:r>
            <a:r>
              <a:rPr lang="ru-RU" sz="14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1400" b="0" i="0" u="sng" strike="noStrike" kern="1200" cap="none" dirty="0" err="1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gunman</a:t>
            </a:r>
            <a:r>
              <a:rPr lang="ru-RU" sz="1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”, “</a:t>
            </a:r>
            <a:r>
              <a:rPr lang="ru-RU" sz="1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kill</a:t>
            </a:r>
            <a:r>
              <a:rPr lang="ru-RU" sz="1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1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the</a:t>
            </a:r>
            <a:r>
              <a:rPr lang="ru-RU" sz="1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”, “</a:t>
            </a:r>
            <a:r>
              <a:rPr lang="ru-RU" sz="1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kill</a:t>
            </a:r>
            <a:r>
              <a:rPr lang="ru-RU" sz="1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1400" b="0" i="0" u="none" strike="noStrike" kern="1200" cap="none" dirty="0" err="1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gunman</a:t>
            </a:r>
            <a:r>
              <a:rPr lang="ru-RU" sz="1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”, “</a:t>
            </a:r>
            <a:r>
              <a:rPr lang="ru-RU" sz="1400" b="0" i="0" u="sng" strike="noStrike" kern="1200" cap="none" dirty="0" err="1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the</a:t>
            </a:r>
            <a:r>
              <a:rPr lang="ru-RU" sz="14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ru-RU" sz="1400" b="0" i="0" u="sng" strike="noStrike" kern="1200" cap="none" dirty="0" err="1">
                <a:ln>
                  <a:noFill/>
                </a:ln>
                <a:uFillTx/>
                <a:latin typeface="Liberation Sans" pitchFamily="18"/>
                <a:ea typeface="DejaVu Sans" pitchFamily="2"/>
                <a:cs typeface="DejaVu Sans" pitchFamily="2"/>
              </a:rPr>
              <a:t>gunman</a:t>
            </a:r>
            <a:r>
              <a:rPr lang="ru-RU" sz="14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”)</a:t>
            </a:r>
            <a:endParaRPr lang="ru-RU" sz="1400" b="0" i="0" u="none" strike="noStrike" kern="1200" cap="none" dirty="0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8388299" y="2476991"/>
            <a:ext cx="0" cy="2695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88251" y="4844501"/>
            <a:ext cx="6228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Liberation Sans" pitchFamily="18"/>
                <a:ea typeface="DejaVu Sans" pitchFamily="2"/>
                <a:cs typeface="DejaVu Sans" pitchFamily="2"/>
              </a:rPr>
              <a:t>S1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4677627" y="1931264"/>
            <a:ext cx="6228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Liberation Sans" pitchFamily="18"/>
                <a:ea typeface="DejaVu Sans" pitchFamily="2"/>
                <a:cs typeface="DejaVu Sans" pitchFamily="2"/>
              </a:rPr>
              <a:t>R</a:t>
            </a:r>
            <a:endParaRPr lang="ru-RU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47384" y="884981"/>
            <a:ext cx="3532111" cy="112851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Bert score</a:t>
            </a:r>
            <a:endParaRPr lang="ru-RU"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6365767" y="1959364"/>
            <a:ext cx="5286541" cy="3173489"/>
          </a:xfrm>
        </p:spPr>
        <p:txBody>
          <a:bodyPr rtlCol="0"/>
          <a:lstStyle>
            <a:defPPr>
              <a:defRPr lang="ru-RU"/>
            </a:defPPr>
          </a:lstStyle>
          <a:p>
            <a:pPr lvl="0" algn="ctr"/>
            <a:r>
              <a:rPr lang="ru-RU" sz="2000" dirty="0" err="1"/>
              <a:t>BERTScore</a:t>
            </a:r>
            <a:r>
              <a:rPr lang="ru-RU" sz="2000" dirty="0"/>
              <a:t> использует предварительно обученные контекстные </a:t>
            </a:r>
            <a:r>
              <a:rPr lang="ru-RU" sz="2000" dirty="0" err="1"/>
              <a:t>эмбеддинги</a:t>
            </a:r>
            <a:r>
              <a:rPr lang="ru-RU" sz="2000" dirty="0"/>
              <a:t> из BERT и сопоставляет слова в предложениях-кандидатах и референсах по косинусному сходству. Было показано, что он коррелирует с человеческим суждением при оценке на уровне предложения и системы</a:t>
            </a:r>
            <a:r>
              <a:rPr lang="en-US" sz="2000" dirty="0"/>
              <a:t>.</a:t>
            </a:r>
            <a:endParaRPr lang="ru-RU" sz="2000" dirty="0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Метрики генеративных моделей</a:t>
            </a:r>
            <a:endParaRPr lang="ru-RU" dirty="0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775"/>
            <a:ext cx="5640449" cy="7406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6440"/>
            <a:ext cx="5640449" cy="3523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13500"/>
            <a:ext cx="11719420" cy="339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2"/>
          <p:cNvSpPr txBox="1"/>
          <p:nvPr/>
        </p:nvSpPr>
        <p:spPr>
          <a:xfrm>
            <a:off x="2465070" y="1061085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 dirty="0">
                <a:sym typeface="+mn-ea"/>
              </a:rPr>
              <a:t>Bert score</a:t>
            </a:r>
            <a:endParaRPr lang="ru-RU" sz="3200" b="1" dirty="0"/>
          </a:p>
          <a:p>
            <a:endParaRPr lang="ru-RU" altLang="en-US" sz="32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187055" y="115570"/>
                <a:ext cx="3531870" cy="26238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𝐵𝐸𝑅𝑇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𝐵𝐸𝑅𝑇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𝐵𝐸𝑅𝑇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𝐵𝐸𝑅𝑇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𝐵𝐸𝑅𝑇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𝐵𝐸𝑅𝑇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𝐵𝐸𝑅𝑇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055" y="115570"/>
                <a:ext cx="3531870" cy="2623820"/>
              </a:xfrm>
              <a:prstGeom prst="rect">
                <a:avLst/>
              </a:prstGeom>
              <a:blipFill rotWithShape="1">
                <a:blip r:embed="rId2"/>
                <a:stretch>
                  <a:fillRect b="-1166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429000"/>
            <a:ext cx="4588778" cy="929888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47384" y="884981"/>
            <a:ext cx="3532111" cy="112851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Chrf</a:t>
            </a:r>
            <a:r>
              <a:rPr lang="en-US" dirty="0"/>
              <a:t>++</a:t>
            </a:r>
            <a:endParaRPr lang="ru-RU"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6421037" y="1820032"/>
            <a:ext cx="5286541" cy="4147821"/>
          </a:xfrm>
        </p:spPr>
        <p:txBody>
          <a:bodyPr rtlCol="0"/>
          <a:lstStyle>
            <a:defPPr>
              <a:defRPr lang="ru-RU"/>
            </a:defPPr>
          </a:lstStyle>
          <a:p>
            <a:pPr lvl="0" algn="ctr"/>
            <a:r>
              <a:rPr lang="en-US" sz="2000" dirty="0" err="1"/>
              <a:t>chrF</a:t>
            </a:r>
            <a:r>
              <a:rPr lang="ru-RU" sz="2000" dirty="0"/>
              <a:t>++ работает на уровне символов, а не на уровне слов, используемых в BLEU. Он рассматривает последовательности символов (символьные n-граммы) в сгенерированном тексте и сравнивает их с таковыми в справочном тексте. Этот подход позволяет </a:t>
            </a:r>
            <a:r>
              <a:rPr lang="en-US" sz="2000" dirty="0" err="1"/>
              <a:t>chrF</a:t>
            </a:r>
            <a:r>
              <a:rPr lang="ru-RU" sz="2000" dirty="0"/>
              <a:t>++ фиксировать морфологические и структурные аспекты текста, делая его более устойчивым к изменениям порядка слов.</a:t>
            </a:r>
            <a:endParaRPr lang="ru-RU" sz="2000" dirty="0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Метрики генеративных моделей</a:t>
            </a:r>
            <a:endParaRPr lang="ru-RU" dirty="0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-761301" y="3596586"/>
                <a:ext cx="6111380" cy="594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𝑐ℎ𝑟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600">
                              <a:latin typeface="DejaVu Math TeX Gyre" panose="02000503000000000000" charset="0"/>
                            </a:rPr>
                            <m:t>β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l-GR" sz="1600">
                                  <a:latin typeface="DejaVu Math TeX Gyre" panose="02000503000000000000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𝑐ℎ𝑟𝑃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𝑐ℎ𝑟𝑅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l-GR" sz="1600">
                                  <a:latin typeface="DejaVu Math TeX Gyre" panose="02000503000000000000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𝑐ℎ𝑟𝑃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𝑐ℎ𝑟𝑅</m:t>
                          </m:r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1301" y="3596586"/>
                <a:ext cx="6111380" cy="594715"/>
              </a:xfrm>
              <a:prstGeom prst="rect">
                <a:avLst/>
              </a:prstGeom>
              <a:blipFill rotWithShape="1">
                <a:blip r:embed="rId2"/>
                <a:stretch>
                  <a:fillRect l="9" t="-98" r="3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521160"/>
            <a:ext cx="4816694" cy="333904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49240"/>
            <a:ext cx="4588778" cy="929888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47384" y="884981"/>
            <a:ext cx="3532111" cy="112851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Chrf</a:t>
            </a:r>
            <a:r>
              <a:rPr lang="en-US" dirty="0"/>
              <a:t>++</a:t>
            </a:r>
            <a:endParaRPr lang="ru-RU"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4588778" y="305217"/>
            <a:ext cx="7076561" cy="2966489"/>
          </a:xfrm>
        </p:spPr>
        <p:txBody>
          <a:bodyPr rtlCol="0"/>
          <a:lstStyle>
            <a:defPPr>
              <a:defRPr lang="ru-RU"/>
            </a:defPPr>
          </a:lstStyle>
          <a:p>
            <a:pPr algn="l"/>
            <a:r>
              <a:rPr lang="ru-RU" sz="1100" b="1" dirty="0">
                <a:solidFill>
                  <a:srgbClr val="000000"/>
                </a:solidFill>
                <a:latin typeface="Titillium Web" panose="00000500000000000000" pitchFamily="2" charset="0"/>
              </a:rPr>
              <a:t>Шаги</a:t>
            </a:r>
            <a:endParaRPr lang="en-US" sz="1100" b="0" i="0" dirty="0">
              <a:solidFill>
                <a:srgbClr val="000000"/>
              </a:solidFill>
              <a:effectLst/>
              <a:latin typeface="Titillium Web" panose="00000500000000000000" pitchFamily="2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 N-граммы символов: Вычисляем n-граммы на уровне символов для эталонного и сгенерированного текста. В этом примере мы рассмотрим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униграммы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 (отдельные символы), биграммы (пары символов) и триграммы (тройки символов). </a:t>
            </a:r>
            <a:endParaRPr lang="ru-RU" sz="1400" b="0" i="0" dirty="0">
              <a:solidFill>
                <a:srgbClr val="000000"/>
              </a:solidFill>
              <a:effectLst/>
              <a:latin typeface="Titillium Web" panose="00000500000000000000" pitchFamily="2" charset="0"/>
            </a:endParaRPr>
          </a:p>
          <a:p>
            <a:pPr marL="285750" indent="-285750" algn="l" fontAlgn="base">
              <a:buFont typeface="Arial" panose="020B060402020209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Reference Unigrams: [“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б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”, “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е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”, “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л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”, “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к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”, “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а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”] / Machine-Unigrams: [“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б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”, “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л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”, “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к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”, “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а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”]</a:t>
            </a:r>
            <a:endParaRPr lang="ru-RU" sz="1400" b="0" i="0" dirty="0">
              <a:solidFill>
                <a:srgbClr val="000000"/>
              </a:solidFill>
              <a:effectLst/>
              <a:latin typeface="Titillium Web" panose="00000500000000000000" pitchFamily="2" charset="0"/>
            </a:endParaRPr>
          </a:p>
          <a:p>
            <a:pPr marL="285750" indent="-285750" algn="l" fontAlgn="base">
              <a:buFont typeface="Arial" panose="020B060402020209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Reference Bigrams: [“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бе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”, “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ел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”, “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лк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”, “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ка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”] / Machine-Generated Bigrams: [“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бл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”, “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лк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”, “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ка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”]</a:t>
            </a:r>
            <a:endParaRPr lang="ru-RU" sz="1400" b="0" i="0" dirty="0">
              <a:solidFill>
                <a:srgbClr val="000000"/>
              </a:solidFill>
              <a:effectLst/>
              <a:latin typeface="Titillium Web" panose="00000500000000000000" pitchFamily="2" charset="0"/>
            </a:endParaRPr>
          </a:p>
          <a:p>
            <a:pPr marL="285750" indent="-285750" algn="l" fontAlgn="base">
              <a:buFont typeface="Arial" panose="020B060402020209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Reference Trigrams: [“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бел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”, “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елк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”, “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лка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”] / Machine-Generated Trigrams: [“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блк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”, “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лка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”]</a:t>
            </a:r>
            <a:endParaRPr lang="en-US" sz="1400" b="0" i="0" dirty="0">
              <a:solidFill>
                <a:srgbClr val="000000"/>
              </a:solidFill>
              <a:effectLst/>
              <a:latin typeface="Titillium Web" panose="00000500000000000000" pitchFamily="2" charset="0"/>
            </a:endParaRPr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Метрики генеративных моделей</a:t>
            </a:r>
            <a:endParaRPr lang="ru-RU" dirty="0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</a:fld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59470" y="1644168"/>
            <a:ext cx="4186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Reference Text: “</a:t>
            </a:r>
            <a:r>
              <a:rPr lang="ru-RU" dirty="0">
                <a:solidFill>
                  <a:srgbClr val="000000"/>
                </a:solidFill>
                <a:latin typeface="Titillium Web" panose="00000500000000000000" pitchFamily="2" charset="0"/>
              </a:rPr>
              <a:t>белка</a:t>
            </a:r>
            <a:r>
              <a:rPr lang="en-US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 ; </a:t>
            </a:r>
            <a:endParaRPr lang="en-US" b="0" i="0" dirty="0">
              <a:solidFill>
                <a:srgbClr val="000000"/>
              </a:solidFill>
              <a:effectLst/>
              <a:latin typeface="Titillium Web" panose="00000500000000000000" pitchFamily="2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Machine-Generated Text: ”</a:t>
            </a:r>
            <a:r>
              <a:rPr lang="ru-RU" dirty="0" err="1">
                <a:solidFill>
                  <a:srgbClr val="000000"/>
                </a:solidFill>
                <a:latin typeface="Titillium Web" panose="00000500000000000000" pitchFamily="2" charset="0"/>
              </a:rPr>
              <a:t>блка</a:t>
            </a:r>
            <a:r>
              <a:rPr lang="en-US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</a:t>
            </a:r>
            <a:endParaRPr lang="en-US" b="0" i="0" dirty="0">
              <a:solidFill>
                <a:srgbClr val="000000"/>
              </a:solidFill>
              <a:effectLst/>
              <a:latin typeface="Titillium Web" panose="000005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518955"/>
            <a:ext cx="5337451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+mj-lt"/>
              <a:buAutoNum type="arabicPeriod" startAt="2"/>
            </a:pPr>
            <a:r>
              <a:rPr lang="ru-RU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 Перекрытие символьных N-грамм: Подсчитывает количество перекрывающихся символьных n-грамм между эталонным и машинным текстом.</a:t>
            </a:r>
            <a:endParaRPr lang="en-US" b="0" i="0" dirty="0">
              <a:solidFill>
                <a:srgbClr val="000000"/>
              </a:solidFill>
              <a:effectLst/>
              <a:latin typeface="Titillium Web" panose="00000500000000000000" pitchFamily="2" charset="0"/>
            </a:endParaRPr>
          </a:p>
          <a:p>
            <a:pPr marL="742950" lvl="1" indent="-285750" algn="l" fontAlgn="base">
              <a:buFont typeface="Arial" panose="020B060402020209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 Overlapping Unigrams: [“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б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”, “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л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”, “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к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”, “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а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”]</a:t>
            </a:r>
            <a:endParaRPr lang="en-US" sz="2000" b="0" i="0" dirty="0">
              <a:solidFill>
                <a:srgbClr val="000000"/>
              </a:solidFill>
              <a:effectLst/>
              <a:latin typeface="Titillium Web" panose="00000500000000000000" pitchFamily="2" charset="0"/>
            </a:endParaRPr>
          </a:p>
          <a:p>
            <a:pPr marL="742950" lvl="1" indent="-285750" algn="l" fontAlgn="base">
              <a:buFont typeface="Arial" panose="020B060402020209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 Overlapping Bigrams: [“</a:t>
            </a:r>
            <a:r>
              <a:rPr lang="ru-RU" sz="2000" dirty="0" err="1">
                <a:solidFill>
                  <a:srgbClr val="000000"/>
                </a:solidFill>
                <a:latin typeface="Titillium Web" panose="00000500000000000000" pitchFamily="2" charset="0"/>
              </a:rPr>
              <a:t>лк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”, “</a:t>
            </a:r>
            <a:r>
              <a:rPr lang="ru-RU" sz="2000" dirty="0">
                <a:solidFill>
                  <a:srgbClr val="000000"/>
                </a:solidFill>
                <a:latin typeface="Titillium Web" panose="00000500000000000000" pitchFamily="2" charset="0"/>
              </a:rPr>
              <a:t>ка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”]</a:t>
            </a:r>
            <a:endParaRPr lang="en-US" sz="2000" b="0" i="0" dirty="0">
              <a:solidFill>
                <a:srgbClr val="000000"/>
              </a:solidFill>
              <a:effectLst/>
              <a:latin typeface="Titillium Web" panose="00000500000000000000" pitchFamily="2" charset="0"/>
            </a:endParaRPr>
          </a:p>
          <a:p>
            <a:pPr marL="742950" lvl="1" indent="-285750" algn="l" fontAlgn="base">
              <a:buFont typeface="Arial" panose="020B060402020209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 Overlapping Trigrams: [“</a:t>
            </a:r>
            <a:r>
              <a:rPr lang="ru-RU" sz="2000" dirty="0" err="1">
                <a:solidFill>
                  <a:srgbClr val="000000"/>
                </a:solidFill>
                <a:latin typeface="Titillium Web" panose="00000500000000000000" pitchFamily="2" charset="0"/>
              </a:rPr>
              <a:t>лка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”]</a:t>
            </a:r>
            <a:endParaRPr lang="en-US" sz="2000" b="0" i="0" dirty="0">
              <a:solidFill>
                <a:srgbClr val="000000"/>
              </a:solidFill>
              <a:effectLst/>
              <a:latin typeface="Titillium Web" panose="00000500000000000000" pitchFamily="2" charset="0"/>
            </a:endParaRPr>
          </a:p>
          <a:p>
            <a:pPr algn="l" fontAlgn="base">
              <a:buFont typeface="+mj-lt"/>
              <a:buAutoNum type="arabicPeriod" startAt="3"/>
            </a:pPr>
            <a:r>
              <a:rPr lang="ru-RU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 Вычисление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ChrF</a:t>
            </a:r>
            <a:r>
              <a:rPr lang="ru-RU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++: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Используйем</a:t>
            </a:r>
            <a:r>
              <a:rPr lang="ru-RU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 эти перекрывающиеся n-граммы для расчета F-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score</a:t>
            </a:r>
            <a:r>
              <a:rPr lang="ru-RU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 для каждой длины n-граммы</a:t>
            </a:r>
            <a:r>
              <a:rPr lang="en-US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         </a:t>
            </a:r>
            <a:endParaRPr lang="en-US" sz="2400" b="0" i="0" dirty="0">
              <a:solidFill>
                <a:srgbClr val="000000"/>
              </a:solidFill>
              <a:effectLst/>
              <a:latin typeface="Titillium Web" panose="000005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6181555" y="3607041"/>
                <a:ext cx="5799589" cy="2616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0" i="0" dirty="0">
                    <a:solidFill>
                      <a:srgbClr val="000000"/>
                    </a:solidFill>
                    <a:effectLst/>
                    <a:latin typeface="Titillium Web" panose="00000500000000000000" pitchFamily="2" charset="0"/>
                  </a:rPr>
                  <a:t> F-score for Unigrams: Precision (P1) = 4 / 4 = 1.0; Recall (R1) = 4 / 5 = 0.8</a:t>
                </a:r>
                <a:endParaRPr lang="en-US" sz="1400" b="0" i="0" dirty="0">
                  <a:solidFill>
                    <a:srgbClr val="000000"/>
                  </a:solidFill>
                  <a:effectLst/>
                  <a:latin typeface="Titillium Web" panose="00000500000000000000" pitchFamily="2" charset="0"/>
                </a:endParaRPr>
              </a:p>
              <a:p>
                <a:pPr marL="742950" lvl="1" indent="-285750" fontAlgn="base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𝑆𝑐𝑜𝑟𝑒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∗ (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8</m:t>
                    </m:r>
                    <m:r>
                      <a:rPr lang="ru-RU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effectLst/>
                  <a:latin typeface="Titillium Web" panose="00000500000000000000" pitchFamily="2" charset="0"/>
                </a:endParaRPr>
              </a:p>
              <a:p>
                <a:pPr algn="l"/>
                <a:r>
                  <a:rPr lang="en-US" sz="1600" b="0" i="0" dirty="0">
                    <a:solidFill>
                      <a:srgbClr val="000000"/>
                    </a:solidFill>
                    <a:effectLst/>
                    <a:latin typeface="Titillium Web" panose="00000500000000000000" pitchFamily="2" charset="0"/>
                  </a:rPr>
                  <a:t>  F-score for Bigrams (</a:t>
                </a:r>
                <a:r>
                  <a:rPr lang="en-US" sz="1600" b="0" i="0" dirty="0" err="1">
                    <a:solidFill>
                      <a:srgbClr val="000000"/>
                    </a:solidFill>
                    <a:effectLst/>
                    <a:latin typeface="Titillium Web" panose="00000500000000000000" pitchFamily="2" charset="0"/>
                  </a:rPr>
                  <a:t>ChrF</a:t>
                </a:r>
                <a:r>
                  <a:rPr lang="en-US" sz="1600" b="0" i="0" dirty="0">
                    <a:solidFill>
                      <a:srgbClr val="000000"/>
                    </a:solidFill>
                    <a:effectLst/>
                    <a:latin typeface="Titillium Web" panose="00000500000000000000" pitchFamily="2" charset="0"/>
                  </a:rPr>
                  <a:t>++-2): Precision (P2) = </a:t>
                </a:r>
                <a:r>
                  <a:rPr lang="ru-RU" sz="1600" b="0" i="0" dirty="0">
                    <a:solidFill>
                      <a:srgbClr val="000000"/>
                    </a:solidFill>
                    <a:effectLst/>
                    <a:latin typeface="Titillium Web" panose="00000500000000000000" pitchFamily="2" charset="0"/>
                  </a:rPr>
                  <a:t>2</a:t>
                </a:r>
                <a:r>
                  <a:rPr lang="en-US" sz="1600" b="0" i="0" dirty="0">
                    <a:solidFill>
                      <a:srgbClr val="000000"/>
                    </a:solidFill>
                    <a:effectLst/>
                    <a:latin typeface="Titillium Web" panose="00000500000000000000" pitchFamily="2" charset="0"/>
                  </a:rPr>
                  <a:t> / 3 = </a:t>
                </a:r>
                <a:r>
                  <a:rPr lang="ru-RU" sz="1600" b="0" i="0" dirty="0">
                    <a:solidFill>
                      <a:srgbClr val="000000"/>
                    </a:solidFill>
                    <a:effectLst/>
                    <a:latin typeface="Titillium Web" panose="00000500000000000000" pitchFamily="2" charset="0"/>
                  </a:rPr>
                  <a:t>0</a:t>
                </a:r>
                <a:r>
                  <a:rPr lang="en-US" sz="1600" b="0" i="0" dirty="0">
                    <a:solidFill>
                      <a:srgbClr val="000000"/>
                    </a:solidFill>
                    <a:effectLst/>
                    <a:latin typeface="Titillium Web" panose="00000500000000000000" pitchFamily="2" charset="0"/>
                  </a:rPr>
                  <a:t>.</a:t>
                </a:r>
                <a:r>
                  <a:rPr lang="ru-RU" sz="1600" b="0" i="0" dirty="0">
                    <a:solidFill>
                      <a:srgbClr val="000000"/>
                    </a:solidFill>
                    <a:effectLst/>
                    <a:latin typeface="Titillium Web" panose="00000500000000000000" pitchFamily="2" charset="0"/>
                  </a:rPr>
                  <a:t>66</a:t>
                </a:r>
                <a:r>
                  <a:rPr lang="en-US" sz="1600" b="0" i="0" dirty="0">
                    <a:solidFill>
                      <a:srgbClr val="000000"/>
                    </a:solidFill>
                    <a:effectLst/>
                    <a:latin typeface="Titillium Web" panose="00000500000000000000" pitchFamily="2" charset="0"/>
                  </a:rPr>
                  <a:t>; </a:t>
                </a:r>
                <a:endParaRPr lang="ru-RU" sz="1600" b="0" i="0" dirty="0">
                  <a:solidFill>
                    <a:srgbClr val="000000"/>
                  </a:solidFill>
                  <a:effectLst/>
                  <a:latin typeface="Titillium Web" panose="00000500000000000000" pitchFamily="2" charset="0"/>
                </a:endParaRPr>
              </a:p>
              <a:p>
                <a:pPr algn="l"/>
                <a:r>
                  <a:rPr lang="en-US" sz="1600" b="0" i="0" dirty="0">
                    <a:solidFill>
                      <a:srgbClr val="000000"/>
                    </a:solidFill>
                    <a:effectLst/>
                    <a:latin typeface="Titillium Web" panose="00000500000000000000" pitchFamily="2" charset="0"/>
                  </a:rPr>
                  <a:t>Recall (R2) = 0.5</a:t>
                </a:r>
                <a:endParaRPr lang="en-US" sz="1600" b="0" i="0" dirty="0">
                  <a:solidFill>
                    <a:srgbClr val="000000"/>
                  </a:solidFill>
                  <a:effectLst/>
                  <a:latin typeface="Titillium Web" panose="00000500000000000000" pitchFamily="2" charset="0"/>
                </a:endParaRPr>
              </a:p>
              <a:p>
                <a:pPr marL="742950" lvl="1" indent="-285750" fontAlgn="base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lang="ru-RU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𝑆𝑐𝑜𝑟𝑒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lang="ru-RU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∗ (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ru-RU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u-RU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ru-RU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u-RU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b="0" i="0" dirty="0">
                    <a:solidFill>
                      <a:srgbClr val="000000"/>
                    </a:solidFill>
                    <a:effectLst/>
                    <a:latin typeface="Titillium Web" panose="00000500000000000000" pitchFamily="2" charset="0"/>
                  </a:rPr>
                  <a:t>57</a:t>
                </a:r>
                <a:endParaRPr lang="en-US" b="0" i="0" dirty="0">
                  <a:solidFill>
                    <a:srgbClr val="000000"/>
                  </a:solidFill>
                  <a:effectLst/>
                  <a:latin typeface="Titillium Web" panose="00000500000000000000" pitchFamily="2" charset="0"/>
                </a:endParaRPr>
              </a:p>
              <a:p>
                <a:pPr algn="l"/>
                <a:r>
                  <a:rPr lang="en-US" sz="1600" b="0" i="0" dirty="0">
                    <a:solidFill>
                      <a:srgbClr val="000000"/>
                    </a:solidFill>
                    <a:effectLst/>
                    <a:latin typeface="Titillium Web" panose="00000500000000000000" pitchFamily="2" charset="0"/>
                  </a:rPr>
                  <a:t> F-score for Trigrams (</a:t>
                </a:r>
                <a:r>
                  <a:rPr lang="en-US" sz="1600" b="0" i="0" dirty="0" err="1">
                    <a:solidFill>
                      <a:srgbClr val="000000"/>
                    </a:solidFill>
                    <a:effectLst/>
                    <a:latin typeface="Titillium Web" panose="00000500000000000000" pitchFamily="2" charset="0"/>
                  </a:rPr>
                  <a:t>ChrF</a:t>
                </a:r>
                <a:r>
                  <a:rPr lang="en-US" sz="1600" b="0" i="0" dirty="0">
                    <a:solidFill>
                      <a:srgbClr val="000000"/>
                    </a:solidFill>
                    <a:effectLst/>
                    <a:latin typeface="Titillium Web" panose="00000500000000000000" pitchFamily="2" charset="0"/>
                  </a:rPr>
                  <a:t>++-3): Precision (P3) = 1 / 1 = 1.0;</a:t>
                </a:r>
                <a:endParaRPr lang="ru-RU" sz="1600" b="0" i="0" dirty="0">
                  <a:solidFill>
                    <a:srgbClr val="000000"/>
                  </a:solidFill>
                  <a:effectLst/>
                  <a:latin typeface="Titillium Web" panose="00000500000000000000" pitchFamily="2" charset="0"/>
                </a:endParaRPr>
              </a:p>
              <a:p>
                <a:pPr algn="l"/>
                <a:r>
                  <a:rPr lang="en-US" sz="1600" b="0" i="0" dirty="0">
                    <a:solidFill>
                      <a:srgbClr val="000000"/>
                    </a:solidFill>
                    <a:effectLst/>
                    <a:latin typeface="Titillium Web" panose="00000500000000000000" pitchFamily="2" charset="0"/>
                  </a:rPr>
                  <a:t> Recall (R3) = 1 / 3 = 0.3333</a:t>
                </a:r>
                <a:endParaRPr lang="en-US" sz="1600" b="0" i="0" dirty="0">
                  <a:solidFill>
                    <a:srgbClr val="000000"/>
                  </a:solidFill>
                  <a:effectLst/>
                  <a:latin typeface="Titillium Web" panose="00000500000000000000" pitchFamily="2" charset="0"/>
                </a:endParaRPr>
              </a:p>
              <a:p>
                <a:pPr marL="742950" lvl="1" indent="-285750" fontAlgn="base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lang="ru-RU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𝑆𝑐𝑜𝑟𝑒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lang="ru-RU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∗ (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ru-RU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u-RU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ru-RU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u-RU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8</m:t>
                    </m:r>
                    <m:r>
                      <a:rPr lang="ru-RU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effectLst/>
                  <a:latin typeface="Titillium Web" panose="00000500000000000000" pitchFamily="2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555" y="3607041"/>
                <a:ext cx="5799589" cy="2616294"/>
              </a:xfrm>
              <a:prstGeom prst="rect">
                <a:avLst/>
              </a:prstGeom>
              <a:blipFill rotWithShape="1">
                <a:blip r:embed="rId2"/>
                <a:stretch>
                  <a:fillRect l="-8" t="-9" r="10" b="-1379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429000"/>
            <a:ext cx="4588778" cy="1440512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47384" y="884981"/>
            <a:ext cx="3532111" cy="112851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meteor</a:t>
            </a:r>
            <a:endParaRPr lang="ru-RU"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6421037" y="1820032"/>
            <a:ext cx="5286541" cy="4147821"/>
          </a:xfrm>
        </p:spPr>
        <p:txBody>
          <a:bodyPr rtlCol="0"/>
          <a:lstStyle>
            <a:defPPr>
              <a:defRPr lang="ru-RU"/>
            </a:defPPr>
          </a:lstStyle>
          <a:p>
            <a:pPr lvl="0" algn="ctr"/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90204" pitchFamily="34" charset="0"/>
              </a:rPr>
              <a:t>Показатель основан на среднем гармоническом значении </a:t>
            </a:r>
            <a:r>
              <a:rPr lang="ru-RU" sz="2000" b="0" i="0" dirty="0" err="1">
                <a:solidFill>
                  <a:srgbClr val="202122"/>
                </a:solidFill>
                <a:effectLst/>
                <a:latin typeface="Arial" panose="020B0604020202090204" pitchFamily="34" charset="0"/>
              </a:rPr>
              <a:t>unigram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90204" pitchFamily="34" charset="0"/>
              </a:rPr>
              <a:t> </a:t>
            </a:r>
            <a:r>
              <a:rPr lang="ru-RU" sz="2000" b="0" i="0" dirty="0" err="1">
                <a:solidFill>
                  <a:srgbClr val="202122"/>
                </a:solidFill>
                <a:effectLst/>
                <a:latin typeface="Arial" panose="020B0604020202090204" pitchFamily="34" charset="0"/>
              </a:rPr>
              <a:t>precision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90204" pitchFamily="34" charset="0"/>
              </a:rPr>
              <a:t> и </a:t>
            </a:r>
            <a:r>
              <a:rPr lang="ru-RU" sz="2000" b="0" i="0" dirty="0" err="1">
                <a:solidFill>
                  <a:srgbClr val="202122"/>
                </a:solidFill>
                <a:effectLst/>
                <a:latin typeface="Arial" panose="020B0604020202090204" pitchFamily="34" charset="0"/>
              </a:rPr>
              <a:t>recall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90204" pitchFamily="34" charset="0"/>
              </a:rPr>
              <a:t>, при этом значение </a:t>
            </a:r>
            <a:r>
              <a:rPr lang="ru-RU" sz="2000" b="0" i="0" dirty="0" err="1">
                <a:solidFill>
                  <a:srgbClr val="202122"/>
                </a:solidFill>
                <a:effectLst/>
                <a:latin typeface="Arial" panose="020B0604020202090204" pitchFamily="34" charset="0"/>
              </a:rPr>
              <a:t>recall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90204" pitchFamily="34" charset="0"/>
              </a:rPr>
              <a:t> выше, чем </a:t>
            </a:r>
            <a:r>
              <a:rPr lang="ru-RU" sz="2000" b="0" i="0" dirty="0" err="1">
                <a:solidFill>
                  <a:srgbClr val="202122"/>
                </a:solidFill>
                <a:effectLst/>
                <a:latin typeface="Arial" panose="020B0604020202090204" pitchFamily="34" charset="0"/>
              </a:rPr>
              <a:t>precision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Arial" panose="020B0604020202090204" pitchFamily="34" charset="0"/>
              </a:rPr>
              <a:t>.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В METEOR также есть понятие </a:t>
            </a:r>
            <a:r>
              <a:rPr lang="ru-RU" sz="2000" b="1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"Штраф за фрагментацию"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, которое учитывает перекрытие не только </a:t>
            </a:r>
            <a:r>
              <a:rPr lang="ru-RU" sz="2000" b="0" i="0" dirty="0" err="1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униграмм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, но и фрагментов (последовательных слов) для установления определенного уровня упорядоченности.</a:t>
            </a:r>
            <a:endParaRPr lang="ru-RU" sz="2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Метрики генеративных моделей</a:t>
            </a:r>
            <a:endParaRPr lang="ru-RU" dirty="0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917"/>
            <a:ext cx="1123950" cy="40005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555" y="3708999"/>
            <a:ext cx="876300" cy="4953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209" y="3615856"/>
            <a:ext cx="1581150" cy="53340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52" y="4245964"/>
            <a:ext cx="1257300" cy="59055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6811" y="4375995"/>
            <a:ext cx="1447800" cy="342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0" y="5021263"/>
                <a:ext cx="4379495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b="0" i="0" dirty="0">
                    <a:solidFill>
                      <a:srgbClr val="333333"/>
                    </a:solidFill>
                    <a:effectLst/>
                    <a:latin typeface="Arial" panose="020B0604020202090204" pitchFamily="34" charset="0"/>
                    <a:cs typeface="Arial" panose="020B0604020202090204" pitchFamily="34" charset="0"/>
                  </a:rPr>
                  <a:t>Здесь c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90204" pitchFamily="34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b="0" i="0" dirty="0">
                    <a:solidFill>
                      <a:srgbClr val="333333"/>
                    </a:solidFill>
                    <a:effectLst/>
                    <a:latin typeface="Arial" panose="020B0604020202090204" pitchFamily="34" charset="0"/>
                    <a:cs typeface="Arial" panose="020B0604020202090204" pitchFamily="34" charset="0"/>
                  </a:rPr>
                  <a:t> - это количество фрагментов в предложении-кандидате, которые также встречаются в референсе и </a:t>
                </a:r>
                <a:r>
                  <a:rPr lang="ru-RU" b="0" i="0" dirty="0" err="1">
                    <a:solidFill>
                      <a:srgbClr val="333333"/>
                    </a:solidFill>
                    <a:effectLst/>
                    <a:latin typeface="Arial" panose="020B0604020202090204" pitchFamily="34" charset="0"/>
                    <a:cs typeface="Arial" panose="020B0604020202090204" pitchFamily="34" charset="0"/>
                  </a:rPr>
                  <a:t>униграммах</a:t>
                </a:r>
                <a:r>
                  <a:rPr lang="ru-RU" b="0" i="0" dirty="0">
                    <a:solidFill>
                      <a:srgbClr val="333333"/>
                    </a:solidFill>
                    <a:effectLst/>
                    <a:latin typeface="Arial" panose="020B0604020202090204" pitchFamily="34" charset="0"/>
                    <a:cs typeface="Arial" panose="020B0604020202090204" pitchFamily="34" charset="0"/>
                  </a:rPr>
                  <a:t> в предложении-кандидате соответственно.</a:t>
                </a:r>
                <a:endParaRPr lang="ru-RU" dirty="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21263"/>
                <a:ext cx="4379495" cy="1754326"/>
              </a:xfrm>
              <a:prstGeom prst="rect">
                <a:avLst/>
              </a:prstGeom>
              <a:blipFill rotWithShape="1">
                <a:blip r:embed="rId7"/>
                <a:stretch>
                  <a:fillRect t="-18" r="12" b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Прямая со стрелкой 5"/>
          <p:cNvCxnSpPr/>
          <p:nvPr/>
        </p:nvCxnSpPr>
        <p:spPr>
          <a:xfrm flipV="1">
            <a:off x="1123950" y="4718895"/>
            <a:ext cx="101114" cy="406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612390" y="584200"/>
            <a:ext cx="6997065" cy="1087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rtl="0">
              <a:lnSpc>
                <a:spcPct val="90000"/>
              </a:lnSpc>
            </a:pPr>
            <a:r>
              <a:rPr lang="ru-RU" sz="3600" b="1" cap="all" spc="600" dirty="0">
                <a:solidFill>
                  <a:srgbClr val="36393B"/>
                </a:solidFill>
                <a:latin typeface="Arial Black" panose="020B0A04020102020204" charset="0"/>
                <a:ea typeface="+mn-ea"/>
                <a:cs typeface="Arial Black" panose="020B0A04020102020204" charset="0"/>
                <a:sym typeface="+mn-ea"/>
              </a:rPr>
              <a:t>Статистика упоминания метрик</a:t>
            </a:r>
            <a:endParaRPr lang="ru-RU" dirty="0">
              <a:sym typeface="+mn-ea"/>
            </a:endParaRPr>
          </a:p>
        </p:txBody>
      </p:sp>
      <p:pic>
        <p:nvPicPr>
          <p:cNvPr id="3076" name="Picture 4"/>
          <p:cNvPicPr>
            <a:picLocks noGrp="1"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35" y="2004912"/>
            <a:ext cx="10597541" cy="397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790836" y="5865385"/>
            <a:ext cx="4590900" cy="492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60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Удаление стоп-слов</a:t>
            </a:r>
            <a:r>
              <a:rPr 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: исключение часто встречающихся, но малоинформативных слов.</a:t>
            </a:r>
            <a:endParaRPr lang="en-US" sz="1600" dirty="0"/>
          </a:p>
        </p:txBody>
      </p:sp>
      <p:sp>
        <p:nvSpPr>
          <p:cNvPr id="4" name="Text 1"/>
          <p:cNvSpPr txBox="1"/>
          <p:nvPr/>
        </p:nvSpPr>
        <p:spPr>
          <a:xfrm>
            <a:off x="791025" y="2916088"/>
            <a:ext cx="4590900" cy="492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60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Лемматизация</a:t>
            </a:r>
            <a:r>
              <a:rPr 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: приведение слов к их базовой форме, чтобы уменьшить количество вариантов словоформ.</a:t>
            </a:r>
            <a:endParaRPr lang="en-US" sz="1600" dirty="0"/>
          </a:p>
        </p:txBody>
      </p:sp>
      <p:sp>
        <p:nvSpPr>
          <p:cNvPr id="5" name="Text 2"/>
          <p:cNvSpPr txBox="1"/>
          <p:nvPr/>
        </p:nvSpPr>
        <p:spPr>
          <a:xfrm>
            <a:off x="790613" y="4390583"/>
            <a:ext cx="4590900" cy="492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60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Нормализация</a:t>
            </a:r>
            <a:r>
              <a:rPr 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: приведение текста к единому стандарту, включая перевод в нижний регистр и удаление избыточной пунктуации.</a:t>
            </a:r>
            <a:endParaRPr lang="en-US" sz="1600" dirty="0"/>
          </a:p>
        </p:txBody>
      </p:sp>
      <p:sp>
        <p:nvSpPr>
          <p:cNvPr id="6" name="Text 3"/>
          <p:cNvSpPr txBox="1"/>
          <p:nvPr/>
        </p:nvSpPr>
        <p:spPr>
          <a:xfrm>
            <a:off x="2740871" y="2422863"/>
            <a:ext cx="691200" cy="523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01</a:t>
            </a:r>
            <a:endParaRPr lang="en-US" sz="2800" dirty="0"/>
          </a:p>
        </p:txBody>
      </p:sp>
      <p:sp>
        <p:nvSpPr>
          <p:cNvPr id="7" name="Text 4"/>
          <p:cNvSpPr txBox="1"/>
          <p:nvPr/>
        </p:nvSpPr>
        <p:spPr>
          <a:xfrm>
            <a:off x="2740694" y="5342185"/>
            <a:ext cx="691200" cy="523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03</a:t>
            </a:r>
            <a:endParaRPr lang="en-US" sz="2800" dirty="0"/>
          </a:p>
        </p:txBody>
      </p:sp>
      <p:sp>
        <p:nvSpPr>
          <p:cNvPr id="8" name="Text 5"/>
          <p:cNvSpPr txBox="1"/>
          <p:nvPr/>
        </p:nvSpPr>
        <p:spPr>
          <a:xfrm>
            <a:off x="2740461" y="3810338"/>
            <a:ext cx="691200" cy="523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02</a:t>
            </a:r>
            <a:endParaRPr lang="en-US" sz="2800" dirty="0"/>
          </a:p>
        </p:txBody>
      </p:sp>
      <p:sp>
        <p:nvSpPr>
          <p:cNvPr id="9" name="Text 6"/>
          <p:cNvSpPr txBox="1"/>
          <p:nvPr/>
        </p:nvSpPr>
        <p:spPr>
          <a:xfrm>
            <a:off x="535200" y="642900"/>
            <a:ext cx="11121600" cy="627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Предварительная обработка текстов</a:t>
            </a:r>
            <a:endParaRPr lang="en-US" sz="3200" dirty="0"/>
          </a:p>
        </p:txBody>
      </p:sp>
      <p:sp>
        <p:nvSpPr>
          <p:cNvPr id="10" name="Text 7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23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460" y="4434840"/>
            <a:ext cx="4004310" cy="19234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460" y="1957705"/>
            <a:ext cx="3589655" cy="237553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6433185" y="2788920"/>
            <a:ext cx="93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Было</a:t>
            </a:r>
            <a:endParaRPr lang="ru-RU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6433185" y="4899025"/>
            <a:ext cx="847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Стало</a:t>
            </a:r>
            <a:endParaRPr lang="ru-RU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2683510" y="988695"/>
            <a:ext cx="6825615" cy="7391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Подходы к векторизации текстов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11472115" y="6470722"/>
            <a:ext cx="422988" cy="3491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2300" dirty="0"/>
          </a:p>
        </p:txBody>
      </p:sp>
      <p:sp>
        <p:nvSpPr>
          <p:cNvPr id="7" name="Text 2"/>
          <p:cNvSpPr txBox="1"/>
          <p:nvPr/>
        </p:nvSpPr>
        <p:spPr>
          <a:xfrm>
            <a:off x="3385820" y="3677920"/>
            <a:ext cx="5657850" cy="4933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Word2Vec создает эмбеддинги, представляя слова в виде векторов, конкурируя с TF-IDF за счет учета контекста, улучшая результаты за счет сходства эмбеддингов.</a:t>
            </a:r>
            <a:endParaRPr lang="en-US" sz="1600" dirty="0"/>
          </a:p>
        </p:txBody>
      </p:sp>
      <p:sp>
        <p:nvSpPr>
          <p:cNvPr id="8" name="Text 3"/>
          <p:cNvSpPr txBox="1"/>
          <p:nvPr/>
        </p:nvSpPr>
        <p:spPr>
          <a:xfrm>
            <a:off x="3385730" y="2445047"/>
            <a:ext cx="5659200" cy="492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TF-IDF преобразует текст в числовые векторы путем оценки веса слов в документе, игнорируя слова, часто встречающиеся в документе или корпусе.</a:t>
            </a:r>
            <a:endParaRPr lang="en-US" sz="1600" dirty="0"/>
          </a:p>
        </p:txBody>
      </p:sp>
      <p:sp>
        <p:nvSpPr>
          <p:cNvPr id="9" name="Text 4"/>
          <p:cNvSpPr txBox="1"/>
          <p:nvPr/>
        </p:nvSpPr>
        <p:spPr>
          <a:xfrm>
            <a:off x="2683510" y="2404110"/>
            <a:ext cx="422910" cy="523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01</a:t>
            </a:r>
            <a:endParaRPr lang="en-US" sz="2800" dirty="0"/>
          </a:p>
        </p:txBody>
      </p:sp>
      <p:sp>
        <p:nvSpPr>
          <p:cNvPr id="10" name="Text 5"/>
          <p:cNvSpPr txBox="1"/>
          <p:nvPr/>
        </p:nvSpPr>
        <p:spPr>
          <a:xfrm>
            <a:off x="2683510" y="3566160"/>
            <a:ext cx="422275" cy="523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02</a:t>
            </a:r>
            <a:endParaRPr lang="en-US" sz="2800" dirty="0"/>
          </a:p>
        </p:txBody>
      </p:sp>
      <p:sp>
        <p:nvSpPr>
          <p:cNvPr id="12" name="Text 5"/>
          <p:cNvSpPr txBox="1"/>
          <p:nvPr/>
        </p:nvSpPr>
        <p:spPr>
          <a:xfrm>
            <a:off x="2683510" y="4835525"/>
            <a:ext cx="422275" cy="52324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0</a:t>
            </a:r>
            <a:r>
              <a:rPr lang="ru-RU" altLang="en-US" sz="28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3</a:t>
            </a:r>
            <a:endParaRPr lang="ru-RU" altLang="en-US" sz="2800" b="1" dirty="0">
              <a:solidFill>
                <a:srgbClr val="2A3E5C"/>
              </a:solidFill>
              <a:latin typeface="Arial" panose="020B0604020202090204" pitchFamily="34" charset="0"/>
              <a:ea typeface="Arial" panose="020B0604020202090204" pitchFamily="34" charset="-122"/>
              <a:cs typeface="Arial" panose="020B0604020202090204" pitchFamily="34" charset="-120"/>
            </a:endParaRPr>
          </a:p>
        </p:txBody>
      </p:sp>
      <p:sp>
        <p:nvSpPr>
          <p:cNvPr id="13" name="Text 2"/>
          <p:cNvSpPr txBox="1"/>
          <p:nvPr/>
        </p:nvSpPr>
        <p:spPr>
          <a:xfrm>
            <a:off x="3385820" y="4865370"/>
            <a:ext cx="5657850" cy="493395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  <a:sym typeface="+mn-ea"/>
              </a:rPr>
              <a:t>Sentence BERT – </a:t>
            </a:r>
            <a:r>
              <a:rPr lang="ru-RU" alt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  <a:sym typeface="+mn-ea"/>
              </a:rPr>
              <a:t>это современная модель-трансформер, используя механизм внимания для схранения наиболее важной информации. </a:t>
            </a:r>
            <a:r>
              <a:rPr 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  <a:sym typeface="+mn-ea"/>
              </a:rPr>
              <a:t>Sentence BERT</a:t>
            </a:r>
            <a:r>
              <a:rPr lang="ru-RU" alt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  <a:sym typeface="+mn-ea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  <a:sym typeface="+mn-ea"/>
              </a:rPr>
              <a:t>лидер</a:t>
            </a:r>
            <a:r>
              <a:rPr lang="ru-RU" alt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  <a:sym typeface="+mn-ea"/>
              </a:rPr>
              <a:t>ует</a:t>
            </a:r>
            <a:r>
              <a:rPr lang="en-US" sz="16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  <a:sym typeface="+mn-ea"/>
              </a:rPr>
              <a:t> по точности поиска благодаря лучшему пониманию контекста.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59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790836" y="4326145"/>
            <a:ext cx="4590900" cy="492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altLang="en-US" sz="1600" dirty="0"/>
              <a:t>Коэффициент Жаккара</a:t>
            </a:r>
            <a:endParaRPr lang="en-US" altLang="en-US" sz="1600" dirty="0"/>
          </a:p>
        </p:txBody>
      </p:sp>
      <p:sp>
        <p:nvSpPr>
          <p:cNvPr id="4" name="Text 1"/>
          <p:cNvSpPr txBox="1"/>
          <p:nvPr/>
        </p:nvSpPr>
        <p:spPr>
          <a:xfrm>
            <a:off x="791025" y="2583983"/>
            <a:ext cx="4590900" cy="492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ru-RU" altLang="en-US" sz="1600" dirty="0"/>
              <a:t>Косинусное сходство</a:t>
            </a:r>
            <a:endParaRPr lang="ru-RU" altLang="en-US" sz="1600" dirty="0"/>
          </a:p>
        </p:txBody>
      </p:sp>
      <p:sp>
        <p:nvSpPr>
          <p:cNvPr id="5" name="Text 2"/>
          <p:cNvSpPr txBox="1"/>
          <p:nvPr/>
        </p:nvSpPr>
        <p:spPr>
          <a:xfrm>
            <a:off x="790613" y="3429193"/>
            <a:ext cx="4590900" cy="492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ru-RU" altLang="en-US" sz="1600" dirty="0"/>
              <a:t>Скалярное произведение</a:t>
            </a:r>
            <a:endParaRPr lang="ru-RU" altLang="en-US" sz="1600" dirty="0"/>
          </a:p>
        </p:txBody>
      </p:sp>
      <p:sp>
        <p:nvSpPr>
          <p:cNvPr id="6" name="Text 3"/>
          <p:cNvSpPr txBox="1"/>
          <p:nvPr/>
        </p:nvSpPr>
        <p:spPr>
          <a:xfrm>
            <a:off x="2740236" y="2135208"/>
            <a:ext cx="691200" cy="523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01</a:t>
            </a:r>
            <a:endParaRPr lang="en-US" sz="2800" dirty="0"/>
          </a:p>
        </p:txBody>
      </p:sp>
      <p:sp>
        <p:nvSpPr>
          <p:cNvPr id="7" name="Text 4"/>
          <p:cNvSpPr txBox="1"/>
          <p:nvPr/>
        </p:nvSpPr>
        <p:spPr>
          <a:xfrm>
            <a:off x="2740059" y="3888035"/>
            <a:ext cx="691200" cy="523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03</a:t>
            </a:r>
            <a:endParaRPr lang="en-US" sz="2800" dirty="0"/>
          </a:p>
        </p:txBody>
      </p:sp>
      <p:sp>
        <p:nvSpPr>
          <p:cNvPr id="8" name="Text 5"/>
          <p:cNvSpPr txBox="1"/>
          <p:nvPr/>
        </p:nvSpPr>
        <p:spPr>
          <a:xfrm>
            <a:off x="2740461" y="2972773"/>
            <a:ext cx="691200" cy="523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02</a:t>
            </a:r>
            <a:endParaRPr lang="en-US" sz="2800" dirty="0"/>
          </a:p>
        </p:txBody>
      </p:sp>
      <p:sp>
        <p:nvSpPr>
          <p:cNvPr id="9" name="Text 6"/>
          <p:cNvSpPr txBox="1"/>
          <p:nvPr/>
        </p:nvSpPr>
        <p:spPr>
          <a:xfrm>
            <a:off x="234950" y="642620"/>
            <a:ext cx="11933555" cy="6280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altLang="en-US" sz="24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Функции подобия — это</a:t>
            </a:r>
            <a:r>
              <a:rPr lang="ru-RU" altLang="en-US" sz="24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 </a:t>
            </a:r>
            <a:r>
              <a:rPr lang="en-US" altLang="en-US" sz="24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математические функции, которые используются для оценки степени</a:t>
            </a:r>
            <a:r>
              <a:rPr lang="ru-RU" altLang="en-US" sz="24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 </a:t>
            </a:r>
            <a:r>
              <a:rPr lang="en-US" altLang="en-US" sz="24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сходства</a:t>
            </a:r>
            <a:r>
              <a:rPr lang="ru-RU" altLang="en-US" sz="24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 </a:t>
            </a:r>
            <a:r>
              <a:rPr lang="en-US" altLang="en-US" sz="24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между объектами.</a:t>
            </a:r>
            <a:endParaRPr lang="en-US" altLang="en-US" sz="2400" b="1" dirty="0">
              <a:solidFill>
                <a:srgbClr val="2A3E5C"/>
              </a:solidFill>
              <a:latin typeface="Arial" panose="020B0604020202090204" pitchFamily="34" charset="0"/>
              <a:ea typeface="Arial" panose="020B0604020202090204" pitchFamily="34" charset="-122"/>
              <a:cs typeface="Arial" panose="020B0604020202090204" pitchFamily="34" charset="-12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735" y="2270760"/>
            <a:ext cx="2984500" cy="749300"/>
          </a:xfrm>
          <a:prstGeom prst="rect">
            <a:avLst/>
          </a:prstGeom>
        </p:spPr>
      </p:pic>
      <p:sp>
        <p:nvSpPr>
          <p:cNvPr id="13" name="Text 4"/>
          <p:cNvSpPr txBox="1"/>
          <p:nvPr/>
        </p:nvSpPr>
        <p:spPr>
          <a:xfrm>
            <a:off x="2740059" y="4768780"/>
            <a:ext cx="691200" cy="5232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buNone/>
            </a:pPr>
            <a:r>
              <a:rPr lang="en-US" sz="28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0</a:t>
            </a:r>
            <a:r>
              <a:rPr lang="ru-RU" altLang="en-US" sz="28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4</a:t>
            </a:r>
            <a:endParaRPr lang="ru-RU" altLang="en-US" sz="2800" b="1" dirty="0">
              <a:solidFill>
                <a:srgbClr val="2A3E5C"/>
              </a:solidFill>
              <a:latin typeface="Arial" panose="020B0604020202090204" pitchFamily="34" charset="0"/>
              <a:ea typeface="Arial" panose="020B0604020202090204" pitchFamily="34" charset="-122"/>
              <a:cs typeface="Arial" panose="020B0604020202090204" pitchFamily="34" charset="-120"/>
            </a:endParaRPr>
          </a:p>
        </p:txBody>
      </p:sp>
      <p:sp>
        <p:nvSpPr>
          <p:cNvPr id="15" name="Text 0"/>
          <p:cNvSpPr txBox="1"/>
          <p:nvPr/>
        </p:nvSpPr>
        <p:spPr>
          <a:xfrm>
            <a:off x="791471" y="5223400"/>
            <a:ext cx="4590900" cy="4926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buNone/>
            </a:pPr>
            <a:r>
              <a:rPr lang="en-US" altLang="en-US" sz="1600" dirty="0"/>
              <a:t>Мера перекрытия</a:t>
            </a:r>
            <a:endParaRPr lang="en-US" altLang="en-US" sz="16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285" y="4020185"/>
            <a:ext cx="2057400" cy="850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465" y="4984115"/>
            <a:ext cx="2440305" cy="628015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7560945" y="5119370"/>
            <a:ext cx="751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или</a:t>
            </a:r>
            <a:endParaRPr lang="ru-RU" alt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700" y="5119370"/>
            <a:ext cx="2374900" cy="596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Box 11"/>
              <p:cNvSpPr txBox="1"/>
              <p:nvPr/>
            </p:nvSpPr>
            <p:spPr>
              <a:xfrm>
                <a:off x="6852222" y="3174936"/>
                <a:ext cx="2442845" cy="7766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𝐴</m:t>
                      </m:r>
                      <m:r>
                        <a:rPr lang="en-US" altLang="zh-CN">
                          <a:solidFill>
                            <a:srgbClr val="000000"/>
                          </a:solidFill>
                          <a:latin typeface="DejaVu Math TeX Gyre" panose="02000503000000000000" charset="0"/>
                          <a:sym typeface="+mn-ea"/>
                        </a:rPr>
                        <m:t>·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DejaVu Math TeX Gyre" panose="02000503000000000000" charset="0"/>
                          <a:sym typeface="+mn-ea"/>
                        </a:rPr>
                        <m:t>𝐵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𝑘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=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𝐴</m:t>
                          </m:r>
                          <m:r>
                            <a:rPr lang="en-US" i="1" baseline="-250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∗ 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𝐵</m:t>
                          </m:r>
                          <m:r>
                            <a:rPr lang="en-US" i="1" baseline="-250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 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222" y="3174936"/>
                <a:ext cx="2442845" cy="776605"/>
              </a:xfrm>
              <a:prstGeom prst="rect">
                <a:avLst/>
              </a:prstGeom>
              <a:blipFill rotWithShape="1">
                <a:blip r:embed="rId6"/>
                <a:stretch>
                  <a:fillRect l="-23" t="-74" r="23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2300" dirty="0"/>
          </a:p>
        </p:txBody>
      </p:sp>
      <p:sp>
        <p:nvSpPr>
          <p:cNvPr id="5" name="Text 1"/>
          <p:cNvSpPr txBox="1"/>
          <p:nvPr/>
        </p:nvSpPr>
        <p:spPr>
          <a:xfrm>
            <a:off x="461400" y="3035750"/>
            <a:ext cx="4634100" cy="2168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endParaRPr lang="en-US" sz="1600" dirty="0"/>
          </a:p>
        </p:txBody>
      </p:sp>
      <p:sp>
        <p:nvSpPr>
          <p:cNvPr id="7" name="Text 3"/>
          <p:cNvSpPr txBox="1"/>
          <p:nvPr/>
        </p:nvSpPr>
        <p:spPr>
          <a:xfrm>
            <a:off x="367592" y="444575"/>
            <a:ext cx="11456700" cy="6201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Сравнение подходов векторизации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2027555"/>
            <a:ext cx="5614670" cy="3444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610" y="1981200"/>
            <a:ext cx="5927725" cy="36366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685" y="2021205"/>
            <a:ext cx="5568315" cy="4093210"/>
          </a:xfrm>
          <a:prstGeom prst="rect">
            <a:avLst/>
          </a:prstGeom>
        </p:spPr>
      </p:pic>
      <p:sp>
        <p:nvSpPr>
          <p:cNvPr id="8" name="Text 5"/>
          <p:cNvSpPr txBox="1"/>
          <p:nvPr/>
        </p:nvSpPr>
        <p:spPr>
          <a:xfrm>
            <a:off x="398600" y="482825"/>
            <a:ext cx="11394900" cy="7389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ctr">
              <a:buNone/>
            </a:pPr>
            <a:r>
              <a:rPr lang="en-US" sz="3200" b="1" dirty="0">
                <a:solidFill>
                  <a:srgbClr val="1C3354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Использование K-Means для кластеризации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215" y="2108200"/>
            <a:ext cx="5559425" cy="41217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1322401" y="2606225"/>
            <a:ext cx="4730400" cy="231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altLang="en-US" sz="1900" dirty="0"/>
              <a:t>Используем метрику силуэта для оценки качества кластеризации. Его формула</a:t>
            </a:r>
            <a:endParaRPr lang="en-US" altLang="en-US" sz="1900" dirty="0"/>
          </a:p>
        </p:txBody>
      </p:sp>
      <p:sp>
        <p:nvSpPr>
          <p:cNvPr id="4" name="Text 1"/>
          <p:cNvSpPr txBox="1"/>
          <p:nvPr/>
        </p:nvSpPr>
        <p:spPr>
          <a:xfrm>
            <a:off x="4191598" y="4872249"/>
            <a:ext cx="5270400" cy="231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altLang="en-US" sz="1900" dirty="0"/>
              <a:t>S(xi) – коэффициент силуэта,</a:t>
            </a:r>
            <a:endParaRPr lang="en-US" altLang="en-US" sz="1900" dirty="0"/>
          </a:p>
          <a:p>
            <a:pPr marL="0" indent="0" algn="l">
              <a:buNone/>
            </a:pPr>
            <a:r>
              <a:rPr lang="en-US" altLang="en-US" sz="1900" dirty="0"/>
              <a:t>A(xi), — это среднее расстояние между xi и объектами того же кластера,</a:t>
            </a:r>
            <a:endParaRPr lang="en-US" altLang="en-US" sz="1900" dirty="0"/>
          </a:p>
          <a:p>
            <a:pPr marL="0" indent="0" algn="l">
              <a:buNone/>
            </a:pPr>
            <a:r>
              <a:rPr lang="en-US" altLang="en-US" sz="1900" dirty="0"/>
              <a:t>B(xi) — это среднее расстояние между xi и объектами следующего ближайшего</a:t>
            </a:r>
            <a:endParaRPr lang="en-US" altLang="en-US" sz="1900" dirty="0"/>
          </a:p>
          <a:p>
            <a:pPr marL="0" indent="0" algn="l">
              <a:buNone/>
            </a:pPr>
            <a:r>
              <a:rPr lang="en-US" altLang="en-US" sz="1900" dirty="0"/>
              <a:t>кластера.</a:t>
            </a:r>
            <a:endParaRPr lang="en-US" altLang="en-US" sz="1900" dirty="0"/>
          </a:p>
        </p:txBody>
      </p:sp>
      <p:sp>
        <p:nvSpPr>
          <p:cNvPr id="5" name="Text 2"/>
          <p:cNvSpPr txBox="1"/>
          <p:nvPr/>
        </p:nvSpPr>
        <p:spPr>
          <a:xfrm>
            <a:off x="7040476" y="2606225"/>
            <a:ext cx="4730400" cy="231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1900" dirty="0"/>
          </a:p>
        </p:txBody>
      </p:sp>
      <p:sp>
        <p:nvSpPr>
          <p:cNvPr id="6" name="Text 3"/>
          <p:cNvSpPr txBox="1"/>
          <p:nvPr/>
        </p:nvSpPr>
        <p:spPr>
          <a:xfrm>
            <a:off x="1386799" y="526300"/>
            <a:ext cx="9418500" cy="627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900" b="1" dirty="0">
                <a:solidFill>
                  <a:srgbClr val="2A3E5C"/>
                </a:solidFill>
                <a:latin typeface="Arial" panose="020B0604020202090204" pitchFamily="34" charset="0"/>
                <a:ea typeface="Arial" panose="020B0604020202090204" pitchFamily="34" charset="-122"/>
                <a:cs typeface="Arial" panose="020B0604020202090204" pitchFamily="34" charset="-120"/>
              </a:rPr>
              <a:t>Оценка качества кластеризации</a:t>
            </a:r>
            <a:endParaRPr lang="en-US" sz="29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3280410"/>
            <a:ext cx="3898900" cy="838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245" y="2543810"/>
            <a:ext cx="4165600" cy="736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11093</Words>
  <Application>WPS Spreadsheets</Application>
  <PresentationFormat>On-screen Show (16:9)</PresentationFormat>
  <Paragraphs>382</Paragraphs>
  <Slides>36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62" baseType="lpstr">
      <vt:lpstr>Arial</vt:lpstr>
      <vt:lpstr>SimSun</vt:lpstr>
      <vt:lpstr>Wingdings</vt:lpstr>
      <vt:lpstr>Arial</vt:lpstr>
      <vt:lpstr>Arial</vt:lpstr>
      <vt:lpstr>DejaVu Math TeX Gyre</vt:lpstr>
      <vt:lpstr>.AppleSystemUIFont</vt:lpstr>
      <vt:lpstr>苹方-简</vt:lpstr>
      <vt:lpstr>Calibri</vt:lpstr>
      <vt:lpstr>Helvetica Neue</vt:lpstr>
      <vt:lpstr>Microsoft YaHei</vt:lpstr>
      <vt:lpstr>汉仪旗黑</vt:lpstr>
      <vt:lpstr>Arial Unicode MS</vt:lpstr>
      <vt:lpstr>system-ui</vt:lpstr>
      <vt:lpstr>Thonburi</vt:lpstr>
      <vt:lpstr>Cambria Math</vt:lpstr>
      <vt:lpstr>Kingsoft Math</vt:lpstr>
      <vt:lpstr>Liberation Sans</vt:lpstr>
      <vt:lpstr>DejaVu Sans</vt:lpstr>
      <vt:lpstr>Calibri</vt:lpstr>
      <vt:lpstr>Titillium Web</vt:lpstr>
      <vt:lpstr>Arial Black</vt:lpstr>
      <vt:lpstr>宋体-简</vt:lpstr>
      <vt:lpstr>Calibri Light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ROUGE:   </vt:lpstr>
      <vt:lpstr>ROUGE-N</vt:lpstr>
      <vt:lpstr>ROUGE-N</vt:lpstr>
      <vt:lpstr>ROUGE-L</vt:lpstr>
      <vt:lpstr>ROUGE-W</vt:lpstr>
      <vt:lpstr>ROUGE-S</vt:lpstr>
      <vt:lpstr>Bert score</vt:lpstr>
      <vt:lpstr>PowerPoint 演示文稿</vt:lpstr>
      <vt:lpstr>Chrf++</vt:lpstr>
      <vt:lpstr>Chrf++</vt:lpstr>
      <vt:lpstr>meteor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Артём Кононенко ФН12</cp:lastModifiedBy>
  <cp:revision>25</cp:revision>
  <dcterms:created xsi:type="dcterms:W3CDTF">2025-08-05T03:53:11Z</dcterms:created>
  <dcterms:modified xsi:type="dcterms:W3CDTF">2025-08-05T03:53:11Z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1ADEF4F470494E0A2CF4F3673BCCEC97_42</vt:lpwstr>
  </property>
  <property fmtid="{D5CDD505-2E9C-101B-9397-08002B2CF9AE}" pid="3" name="KSOProductBuildVer">
    <vt:lpwstr>1033-12.1.21937.21937</vt:lpwstr>
  </property>
</Properties>
</file>